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9" r:id="rId3"/>
    <p:sldId id="287" r:id="rId4"/>
    <p:sldId id="288" r:id="rId5"/>
    <p:sldId id="289" r:id="rId6"/>
    <p:sldId id="276" r:id="rId7"/>
    <p:sldId id="290" r:id="rId8"/>
    <p:sldId id="291" r:id="rId9"/>
    <p:sldId id="258" r:id="rId10"/>
    <p:sldId id="260" r:id="rId11"/>
    <p:sldId id="261" r:id="rId12"/>
    <p:sldId id="257" r:id="rId13"/>
    <p:sldId id="262" r:id="rId14"/>
    <p:sldId id="263" r:id="rId15"/>
    <p:sldId id="265" r:id="rId16"/>
    <p:sldId id="264" r:id="rId17"/>
    <p:sldId id="268" r:id="rId18"/>
    <p:sldId id="266" r:id="rId19"/>
    <p:sldId id="267" r:id="rId20"/>
    <p:sldId id="269" r:id="rId21"/>
    <p:sldId id="286" r:id="rId22"/>
    <p:sldId id="271" r:id="rId23"/>
    <p:sldId id="272" r:id="rId24"/>
    <p:sldId id="273" r:id="rId25"/>
    <p:sldId id="274" r:id="rId26"/>
    <p:sldId id="277" r:id="rId27"/>
    <p:sldId id="278" r:id="rId28"/>
    <p:sldId id="279" r:id="rId29"/>
    <p:sldId id="280" r:id="rId30"/>
    <p:sldId id="281" r:id="rId31"/>
    <p:sldId id="282" r:id="rId32"/>
    <p:sldId id="285" r:id="rId33"/>
    <p:sldId id="283" r:id="rId3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132A9-4C6A-4A6A-AAC8-C1A202B676EF}" type="datetimeFigureOut">
              <a:rPr lang="fr-CA" smtClean="0"/>
              <a:t>2022-11-27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5A3E4-E951-4A4B-B172-C9E974EBAC0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9784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41221E5-7225-48EB-A4EE-420E7BFCF705}" type="slidenum">
              <a:rPr lang="fr-FR" smtClean="0"/>
              <a:pPr rtl="0"/>
              <a:t>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FB2079-7AC7-4AC9-8713-19FE7E6A072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rtl="0"/>
            <a:r>
              <a:rPr lang="fr-FR" noProof="0"/>
              <a:t>Saliha Yacoub</a:t>
            </a:r>
          </a:p>
        </p:txBody>
      </p:sp>
    </p:spTree>
    <p:extLst>
      <p:ext uri="{BB962C8B-B14F-4D97-AF65-F5344CB8AC3E}">
        <p14:creationId xmlns:p14="http://schemas.microsoft.com/office/powerpoint/2010/main" val="3106362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60FD6A-6E50-4147-B23D-08F238684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C210A81-5EFF-4B4A-B2E9-BBD6A7198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30AAFE-9912-4EB7-8186-4C99D98F3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95A6-9E5A-4AF0-BD90-8D30E11BD140}" type="datetimeFigureOut">
              <a:rPr lang="fr-CA" smtClean="0"/>
              <a:t>2022-11-27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B87E09-C62A-477C-B449-AF47E6523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154700-00FF-4E37-AAB0-14E4D892D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C779-4A4D-4812-858C-2B937FEA1A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501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3E586F-B6AF-4EFA-B70C-2074FA09F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C32CC38-4B3E-4FA1-94FE-40E6594D3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A41009-E92A-4370-8638-C910B48FB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95A6-9E5A-4AF0-BD90-8D30E11BD140}" type="datetimeFigureOut">
              <a:rPr lang="fr-CA" smtClean="0"/>
              <a:t>2022-11-27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83AE4E-37E4-40E9-AC93-8121155BA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807874-7BC3-49FD-A1F2-9B8577812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C779-4A4D-4812-858C-2B937FEA1A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6397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5F40DC3-B5C0-4BAE-A6CA-FE3ED5FF9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D9BA86B-3C46-4873-BCFB-AAF0F483E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094DD1-E5DD-4824-B46C-12AC8BD7B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95A6-9E5A-4AF0-BD90-8D30E11BD140}" type="datetimeFigureOut">
              <a:rPr lang="fr-CA" smtClean="0"/>
              <a:t>2022-11-27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61E0BF-7012-4FA8-B2BE-D0DC701BD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033950-76F5-44A1-B97A-FEA0468C3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C779-4A4D-4812-858C-2B937FEA1A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639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8781E6-A534-4525-A1BE-6D1283E04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E8A3CF-0A0F-4DAD-BB0D-43805731D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5701AB-47D7-496E-9813-162534773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95A6-9E5A-4AF0-BD90-8D30E11BD140}" type="datetimeFigureOut">
              <a:rPr lang="fr-CA" smtClean="0"/>
              <a:t>2022-11-27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FADD5C-B8B4-4AF1-80E1-735A1A896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83CC7C-91A2-4918-A50C-7AA4347C2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C779-4A4D-4812-858C-2B937FEA1A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351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BEDC09-F4D7-4EC6-B917-6DE864DC9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E71A82-CE48-4AA1-90A3-49D770226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829FE9-8879-467C-B2AE-A11423A04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95A6-9E5A-4AF0-BD90-8D30E11BD140}" type="datetimeFigureOut">
              <a:rPr lang="fr-CA" smtClean="0"/>
              <a:t>2022-11-27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FD1C54-C255-4A97-A25F-35CF9E991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65671C-A61B-42F4-956D-4C7CC7676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C779-4A4D-4812-858C-2B937FEA1A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309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05643D-549C-48E1-B26E-FCE419F72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3B0AD7-5F01-4696-A901-9968C7FA8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FF79C22-B0E1-40B3-9D15-8438B8AF6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26BEDA-AD6A-4A57-8CEC-FBA72DCDB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95A6-9E5A-4AF0-BD90-8D30E11BD140}" type="datetimeFigureOut">
              <a:rPr lang="fr-CA" smtClean="0"/>
              <a:t>2022-11-27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81FE1E-9A87-46AB-9400-AAEC90A2C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011FCC-5B40-4770-A5C8-5ACADBB71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C779-4A4D-4812-858C-2B937FEA1A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481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22C737-C976-4366-94E3-4E3D45915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4AB602-1420-4684-BED7-2D25DBB59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9BADE76-6796-404F-8884-6CD9364A9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DE55F6E-BBE8-464C-87AD-841775A04F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9A29414-0717-4287-B1B2-54E681A155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E441D07-9A6F-4D6E-92FE-809691510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95A6-9E5A-4AF0-BD90-8D30E11BD140}" type="datetimeFigureOut">
              <a:rPr lang="fr-CA" smtClean="0"/>
              <a:t>2022-11-27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E79B4CD-AF54-4B20-BEA0-A132FB3CB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D069837-F61F-49BD-8B96-57F88CC3E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C779-4A4D-4812-858C-2B937FEA1A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7366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B163A9-F3F1-44FC-8560-935440CB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C3EE329-663B-47C3-9FAF-AEE8C87F0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95A6-9E5A-4AF0-BD90-8D30E11BD140}" type="datetimeFigureOut">
              <a:rPr lang="fr-CA" smtClean="0"/>
              <a:t>2022-11-27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7091B2-6FB4-405B-A3ED-E9EB3A16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A88B375-FBAA-42B5-8CFD-58422F727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C779-4A4D-4812-858C-2B937FEA1A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351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17F7649-5552-4C3E-9858-0F649A148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95A6-9E5A-4AF0-BD90-8D30E11BD140}" type="datetimeFigureOut">
              <a:rPr lang="fr-CA" smtClean="0"/>
              <a:t>2022-11-27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E4E3A6A-CF9E-47AB-9274-81B83B9FB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E9E031F-F81C-4A4B-BD29-4621EB323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C779-4A4D-4812-858C-2B937FEA1A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866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009CD0-630D-4AC0-9DCC-738C1311C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86A8F4-35EC-4EB7-A5B9-023EC3D06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48ED7C-BD95-44A9-8C62-F88E694D0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B6E4BB-0B85-4907-A04B-CD69D485F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95A6-9E5A-4AF0-BD90-8D30E11BD140}" type="datetimeFigureOut">
              <a:rPr lang="fr-CA" smtClean="0"/>
              <a:t>2022-11-27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2D64A2D-51F5-4BDF-BD82-E652AAAD5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D515B3-E86C-4A9B-A8ED-6E14BC90C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C779-4A4D-4812-858C-2B937FEA1A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095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F16650-BE11-42DD-815B-E00E03BDD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0F9A5D9-1998-44EE-A5B5-C0718C2568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7B3B1-0557-4F32-9490-1649C5466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7F7AE8-D48A-421C-87DB-95743DCDF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95A6-9E5A-4AF0-BD90-8D30E11BD140}" type="datetimeFigureOut">
              <a:rPr lang="fr-CA" smtClean="0"/>
              <a:t>2022-11-27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8D626A9-5294-44F4-8243-8D85C3CFB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C63F368-6B25-4533-8B0B-E760EEF90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3C779-4A4D-4812-858C-2B937FEA1A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873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BC6D764-E72E-4577-8558-B27A28700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C40F26-A0C5-4CE1-97B9-B742664E1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E2AFB4-4394-4656-88FF-D862E89F15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595A6-9E5A-4AF0-BD90-8D30E11BD140}" type="datetimeFigureOut">
              <a:rPr lang="fr-CA" smtClean="0"/>
              <a:t>2022-11-27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0D52A4-AC1B-43C2-80ED-6A70E70FDF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F42FA9-D851-4FA6-AF1D-A43E24ED9A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3C779-4A4D-4812-858C-2B937FEA1AA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578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ngodb.com/download-center/communit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b-engines.com/en/ranking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b-engines.com/en/rank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652631"/>
            <a:ext cx="9144000" cy="1857332"/>
          </a:xfrm>
          <a:solidFill>
            <a:schemeClr val="tx2">
              <a:lumMod val="75000"/>
            </a:schemeClr>
          </a:solidFill>
        </p:spPr>
        <p:txBody>
          <a:bodyPr rtlCol="0"/>
          <a:lstStyle/>
          <a:p>
            <a:pPr rtl="0"/>
            <a:r>
              <a:rPr lang="fr-FR" dirty="0">
                <a:solidFill>
                  <a:schemeClr val="bg1"/>
                </a:solidFill>
              </a:rPr>
              <a:t>420-KBA-LG, programmation de bases de données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30257" y="4949504"/>
            <a:ext cx="7516442" cy="511495"/>
          </a:xfrm>
        </p:spPr>
        <p:txBody>
          <a:bodyPr rtlCol="0"/>
          <a:lstStyle/>
          <a:p>
            <a:pPr rtl="0"/>
            <a:r>
              <a:rPr lang="fr-FR" dirty="0"/>
              <a:t>Saliha Yacoub</a:t>
            </a: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>
                <a:solidFill>
                  <a:srgbClr val="FFFFFF"/>
                </a:solidFill>
              </a:rPr>
              <a:t>Les bases de données NoSQL (MongoDB)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2400" dirty="0"/>
              <a:t>Une collection est un ensemble  de documents. </a:t>
            </a:r>
          </a:p>
          <a:p>
            <a:r>
              <a:rPr lang="fr-CA" sz="2400" dirty="0"/>
              <a:t>C’est comme une table dans une base de données relationnelle.</a:t>
            </a:r>
          </a:p>
          <a:p>
            <a:r>
              <a:rPr lang="fr-CA" sz="2400" dirty="0"/>
              <a:t>Les collections se trouvent dans une base de données</a:t>
            </a:r>
          </a:p>
          <a:p>
            <a:pPr marL="0" indent="0">
              <a:buNone/>
            </a:pPr>
            <a:endParaRPr lang="fr-CA" sz="2400" dirty="0"/>
          </a:p>
        </p:txBody>
      </p:sp>
      <p:pic>
        <p:nvPicPr>
          <p:cNvPr id="5" name="Graphique 4">
            <a:extLst>
              <a:ext uri="{FF2B5EF4-FFF2-40B4-BE49-F238E27FC236}">
                <a16:creationId xmlns:a16="http://schemas.microsoft.com/office/drawing/2014/main" id="{A871A5AF-1C28-4D5F-A723-ECDCC3732B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8892" y="3073461"/>
            <a:ext cx="4802404" cy="240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008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 dirty="0">
                <a:solidFill>
                  <a:srgbClr val="FFFFFF"/>
                </a:solidFill>
              </a:rPr>
              <a:t>Les bases de données NoSQL (MongoDB)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177170"/>
            <a:ext cx="9708995" cy="4294651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92500" lnSpcReduction="10000"/>
          </a:bodyPr>
          <a:lstStyle/>
          <a:p>
            <a:endParaRPr lang="fr-CA" sz="1500" dirty="0"/>
          </a:p>
          <a:p>
            <a:pPr marL="0" indent="0">
              <a:buNone/>
            </a:pPr>
            <a:r>
              <a:rPr lang="fr-CA" sz="2000" dirty="0"/>
              <a:t>Installation : télécharger le serveur MongoDB à l’adresse</a:t>
            </a:r>
          </a:p>
          <a:p>
            <a:pPr marL="0" indent="0">
              <a:buNone/>
            </a:pPr>
            <a:r>
              <a:rPr lang="fr-CA" sz="2000" dirty="0"/>
              <a:t> </a:t>
            </a:r>
            <a:r>
              <a:rPr lang="fr-CA" sz="2000" dirty="0">
                <a:hlinkClick r:id="rId2"/>
              </a:rPr>
              <a:t>https://www.mongodb.com/download-center/community</a:t>
            </a:r>
            <a:endParaRPr lang="fr-CA" sz="2000" dirty="0"/>
          </a:p>
          <a:p>
            <a:pPr marL="0" indent="0">
              <a:buNone/>
            </a:pPr>
            <a:r>
              <a:rPr lang="fr-CA" sz="2000" dirty="0"/>
              <a:t>Vous devez télécharger le MSI (Microsoft System Installer). Les instructions d’installation sont ici:</a:t>
            </a:r>
          </a:p>
          <a:p>
            <a:pPr marL="0" indent="0">
              <a:buNone/>
            </a:pPr>
            <a:r>
              <a:rPr lang="fr-CA" sz="2000" dirty="0"/>
              <a:t> https://docs.mongodb.com/manual/tutorial/install-mongodb-on-windows/</a:t>
            </a:r>
          </a:p>
          <a:p>
            <a:pPr marL="0" indent="0">
              <a:buNone/>
            </a:pPr>
            <a:endParaRPr lang="fr-CA" sz="2000" dirty="0"/>
          </a:p>
          <a:p>
            <a:pPr marL="0" indent="0">
              <a:buNone/>
            </a:pPr>
            <a:r>
              <a:rPr lang="fr-CA" sz="2000" dirty="0"/>
              <a:t>Il suffit de double cliquer sur l’exécutable et votre serveur s’installe.  Cette installation inclue Mongo Compass qui est une interface graphique par laquelle vous pouvez exploiter votre serveur.</a:t>
            </a:r>
          </a:p>
          <a:p>
            <a:pPr marL="0" indent="0">
              <a:buNone/>
            </a:pPr>
            <a:endParaRPr lang="fr-CA" sz="2000" dirty="0"/>
          </a:p>
          <a:p>
            <a:pPr marL="0" indent="0">
              <a:buNone/>
            </a:pPr>
            <a:r>
              <a:rPr lang="fr-CA" sz="2000" dirty="0"/>
              <a:t>Pour exploiter votre serveur, on vous recommande de télécharger et installer Studio 3T  qui offre une belle interface pour vos requêtes. (c’est juste une interface… pas de serveur)</a:t>
            </a:r>
          </a:p>
          <a:p>
            <a:pPr marL="0" indent="0">
              <a:buNone/>
            </a:pPr>
            <a:r>
              <a:rPr lang="fr-CA" sz="2000" dirty="0"/>
              <a:t>Sinon vous pouvez passer par l’interface de commandes.</a:t>
            </a:r>
          </a:p>
          <a:p>
            <a:pPr marL="0" indent="0">
              <a:buNone/>
            </a:pPr>
            <a:endParaRPr lang="fr-CA" sz="1500" dirty="0"/>
          </a:p>
          <a:p>
            <a:endParaRPr lang="fr-CA" sz="1500" dirty="0"/>
          </a:p>
        </p:txBody>
      </p:sp>
    </p:spTree>
    <p:extLst>
      <p:ext uri="{BB962C8B-B14F-4D97-AF65-F5344CB8AC3E}">
        <p14:creationId xmlns:p14="http://schemas.microsoft.com/office/powerpoint/2010/main" val="3471253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>
                <a:solidFill>
                  <a:srgbClr val="FFFFFF"/>
                </a:solidFill>
              </a:rPr>
              <a:t>Les bases de données NoSQL (MongoDB)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CA" dirty="0"/>
              <a:t>Par Studio 3T, vous pouvez utiliser une connexion existante ou créer une nouvelle connexion</a:t>
            </a:r>
          </a:p>
          <a:p>
            <a:pPr marL="457200" lvl="1" indent="0">
              <a:buNone/>
            </a:pPr>
            <a:endParaRPr lang="fr-CA" dirty="0"/>
          </a:p>
          <a:p>
            <a:pPr marL="457200" lvl="1" indent="0">
              <a:buNone/>
            </a:pPr>
            <a:endParaRPr lang="fr-CA" dirty="0">
              <a:sym typeface="Wingdings" panose="05000000000000000000" pitchFamily="2" charset="2"/>
            </a:endParaRPr>
          </a:p>
          <a:p>
            <a:pPr lvl="1"/>
            <a:endParaRPr lang="fr-CA" dirty="0"/>
          </a:p>
          <a:p>
            <a:endParaRPr lang="fr-CA" sz="24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52E5D50-783F-4ABA-928C-90099BF104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6212" b="-1"/>
          <a:stretch/>
        </p:blipFill>
        <p:spPr>
          <a:xfrm>
            <a:off x="5612331" y="2517520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096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>
                <a:solidFill>
                  <a:srgbClr val="FFFFFF"/>
                </a:solidFill>
              </a:rPr>
              <a:t>Les bases de données NoSQL (MongoDB)</a:t>
            </a:r>
          </a:p>
        </p:txBody>
      </p:sp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04825BF7-7AEF-4ABD-834D-1EC0D0F6ED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78" r="14808" b="4"/>
          <a:stretch/>
        </p:blipFill>
        <p:spPr>
          <a:xfrm>
            <a:off x="1424902" y="2492376"/>
            <a:ext cx="3209779" cy="3563372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5471529" cy="3563159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fr-CA" dirty="0"/>
              <a:t>Une fois connecté, vous pouvez accéder à </a:t>
            </a:r>
            <a:r>
              <a:rPr lang="fr-CA" dirty="0" err="1"/>
              <a:t>IntelliShel</a:t>
            </a:r>
            <a:endParaRPr lang="fr-CA" dirty="0"/>
          </a:p>
          <a:p>
            <a:pPr marL="457200" lvl="1" indent="0">
              <a:buNone/>
            </a:pPr>
            <a:endParaRPr lang="fr-CA" dirty="0"/>
          </a:p>
          <a:p>
            <a:pPr marL="457200" lvl="1" indent="0">
              <a:buNone/>
            </a:pPr>
            <a:endParaRPr lang="fr-CA" dirty="0"/>
          </a:p>
          <a:p>
            <a:pPr marL="457200" lvl="1" indent="0">
              <a:buNone/>
            </a:pPr>
            <a:endParaRPr lang="fr-CA" dirty="0"/>
          </a:p>
          <a:p>
            <a:pPr marL="457200" lvl="1" indent="0">
              <a:buNone/>
            </a:pPr>
            <a:endParaRPr lang="fr-CA" dirty="0">
              <a:sym typeface="Wingdings" panose="05000000000000000000" pitchFamily="2" charset="2"/>
            </a:endParaRPr>
          </a:p>
          <a:p>
            <a:pPr lvl="1"/>
            <a:endParaRPr lang="fr-CA" dirty="0"/>
          </a:p>
          <a:p>
            <a:endParaRPr lang="fr-CA" sz="24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E86234-BF8D-4253-9C50-A4D9825E9632}"/>
              </a:ext>
            </a:extLst>
          </p:cNvPr>
          <p:cNvSpPr txBox="1"/>
          <p:nvPr/>
        </p:nvSpPr>
        <p:spPr>
          <a:xfrm>
            <a:off x="5680745" y="3563478"/>
            <a:ext cx="3620610" cy="19082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CA" dirty="0" err="1"/>
              <a:t>IntelliShel</a:t>
            </a:r>
            <a:r>
              <a:rPr lang="fr-CA" dirty="0"/>
              <a:t>: vous permet d’avoir la feuille pour écrire les requêtes</a:t>
            </a:r>
          </a:p>
          <a:p>
            <a:pPr>
              <a:spcAft>
                <a:spcPts val="600"/>
              </a:spcAft>
            </a:pPr>
            <a:r>
              <a:rPr lang="fr-CA" dirty="0"/>
              <a:t>On s’est connecté avec la connexion 420kba</a:t>
            </a:r>
          </a:p>
          <a:p>
            <a:pPr>
              <a:spcAft>
                <a:spcPts val="600"/>
              </a:spcAft>
            </a:pPr>
            <a:r>
              <a:rPr lang="fr-CA" dirty="0"/>
              <a:t>Il y a 5 bases de données dont deux crées par l’utilisateur</a:t>
            </a:r>
          </a:p>
        </p:txBody>
      </p:sp>
    </p:spTree>
    <p:extLst>
      <p:ext uri="{BB962C8B-B14F-4D97-AF65-F5344CB8AC3E}">
        <p14:creationId xmlns:p14="http://schemas.microsoft.com/office/powerpoint/2010/main" val="2876355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4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 dirty="0">
                <a:solidFill>
                  <a:srgbClr val="FFFFFF"/>
                </a:solidFill>
              </a:rPr>
              <a:t>Les bases de données NoSQL (MongoDB)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5457" y="2494450"/>
            <a:ext cx="5627745" cy="3218453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CA" sz="2100" dirty="0"/>
          </a:p>
          <a:p>
            <a:pPr marL="457200" lvl="1" indent="0">
              <a:buNone/>
            </a:pPr>
            <a:endParaRPr lang="fr-CA" sz="17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fr-CA" sz="17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fr-CA" sz="1700" dirty="0">
                <a:sym typeface="Wingdings" panose="05000000000000000000" pitchFamily="2" charset="2"/>
              </a:rPr>
              <a:t>Une fois la BD ajoutée, faites USE (</a:t>
            </a:r>
            <a:r>
              <a:rPr lang="fr-CA" sz="1700" dirty="0" err="1">
                <a:sym typeface="Wingdings" panose="05000000000000000000" pitchFamily="2" charset="2"/>
              </a:rPr>
              <a:t>nomBD</a:t>
            </a:r>
            <a:r>
              <a:rPr lang="fr-CA" sz="1700" dirty="0">
                <a:sym typeface="Wingdings" panose="05000000000000000000" pitchFamily="2" charset="2"/>
              </a:rPr>
              <a:t>) </a:t>
            </a:r>
            <a:r>
              <a:rPr lang="fr-CA" sz="1700" dirty="0"/>
              <a:t>use </a:t>
            </a:r>
            <a:r>
              <a:rPr lang="fr-CA" sz="1700" dirty="0" err="1"/>
              <a:t>bdSimba</a:t>
            </a:r>
            <a:r>
              <a:rPr lang="fr-CA" sz="1700" b="1" dirty="0"/>
              <a:t>;</a:t>
            </a:r>
          </a:p>
          <a:p>
            <a:pPr marL="457200" lvl="1" indent="0">
              <a:buNone/>
            </a:pPr>
            <a:endParaRPr lang="fr-CA" sz="1700" b="1" dirty="0"/>
          </a:p>
          <a:p>
            <a:pPr marL="457200" lvl="1" indent="0">
              <a:buNone/>
            </a:pPr>
            <a:r>
              <a:rPr lang="fr-CA" sz="1700" dirty="0">
                <a:sym typeface="Wingdings" panose="05000000000000000000" pitchFamily="2" charset="2"/>
              </a:rPr>
              <a:t>la commande </a:t>
            </a:r>
            <a:r>
              <a:rPr lang="fr-CA" sz="1700" b="1" dirty="0">
                <a:sym typeface="Wingdings" panose="05000000000000000000" pitchFamily="2" charset="2"/>
              </a:rPr>
              <a:t>use </a:t>
            </a:r>
            <a:r>
              <a:rPr lang="fr-CA" sz="1700" b="1" dirty="0" err="1">
                <a:sym typeface="Wingdings" panose="05000000000000000000" pitchFamily="2" charset="2"/>
              </a:rPr>
              <a:t>nomBD</a:t>
            </a:r>
            <a:r>
              <a:rPr lang="fr-CA" sz="1700" b="1" dirty="0">
                <a:sym typeface="Wingdings" panose="05000000000000000000" pitchFamily="2" charset="2"/>
              </a:rPr>
              <a:t> </a:t>
            </a:r>
            <a:r>
              <a:rPr lang="fr-CA" sz="1700" dirty="0">
                <a:sym typeface="Wingdings" panose="05000000000000000000" pitchFamily="2" charset="2"/>
              </a:rPr>
              <a:t>permet de créer la base de données si celle-ci n’existe pas</a:t>
            </a:r>
            <a:r>
              <a:rPr lang="fr-CA" sz="1700" b="1" dirty="0">
                <a:sym typeface="Wingdings" panose="05000000000000000000" pitchFamily="2" charset="2"/>
              </a:rPr>
              <a:t>.. </a:t>
            </a:r>
          </a:p>
          <a:p>
            <a:pPr marL="457200" lvl="1" indent="0">
              <a:buNone/>
            </a:pPr>
            <a:endParaRPr lang="fr-CA" sz="1700" b="1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fr-CA" sz="1700" dirty="0">
                <a:sym typeface="Wingdings" panose="05000000000000000000" pitchFamily="2" charset="2"/>
              </a:rPr>
              <a:t>Une fois que la BD est créé (avec use), vous devez créer vos collections. </a:t>
            </a:r>
          </a:p>
          <a:p>
            <a:pPr marL="457200" lvl="1" indent="0">
              <a:buNone/>
            </a:pPr>
            <a:endParaRPr lang="fr-CA" sz="17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fr-CA" sz="1700" dirty="0">
                <a:sym typeface="Wingdings" panose="05000000000000000000" pitchFamily="2" charset="2"/>
              </a:rPr>
              <a:t>La commande </a:t>
            </a:r>
            <a:r>
              <a:rPr lang="fr-CA" sz="1800" b="1" dirty="0" err="1"/>
              <a:t>db.createCollection</a:t>
            </a:r>
            <a:r>
              <a:rPr lang="fr-CA" sz="1800" b="1" dirty="0"/>
              <a:t>("</a:t>
            </a:r>
            <a:r>
              <a:rPr lang="fr-CA" sz="1800" b="1" dirty="0" err="1"/>
              <a:t>nomCollection</a:t>
            </a:r>
            <a:r>
              <a:rPr lang="fr-CA" sz="1800" b="1" dirty="0"/>
              <a:t>"); </a:t>
            </a:r>
            <a:r>
              <a:rPr lang="fr-CA" sz="1800" dirty="0"/>
              <a:t>permet de créer une collection </a:t>
            </a:r>
          </a:p>
          <a:p>
            <a:pPr marL="457200" lvl="1" indent="0">
              <a:buNone/>
            </a:pPr>
            <a:endParaRPr lang="fr-CA" sz="17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fr-CA" sz="1700" dirty="0"/>
          </a:p>
          <a:p>
            <a:pPr marL="0" indent="0">
              <a:buNone/>
            </a:pPr>
            <a:endParaRPr lang="fr-CA" sz="17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C1E3068-DE7E-44A7-8196-597426B3800E}"/>
              </a:ext>
            </a:extLst>
          </p:cNvPr>
          <p:cNvSpPr txBox="1"/>
          <p:nvPr/>
        </p:nvSpPr>
        <p:spPr>
          <a:xfrm>
            <a:off x="5938982" y="2547506"/>
            <a:ext cx="3265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CA" dirty="0" err="1"/>
              <a:t>Add</a:t>
            </a:r>
            <a:r>
              <a:rPr lang="fr-CA" dirty="0"/>
              <a:t> </a:t>
            </a:r>
            <a:r>
              <a:rPr lang="fr-CA" dirty="0" err="1"/>
              <a:t>Database</a:t>
            </a:r>
            <a:r>
              <a:rPr lang="fr-CA" dirty="0"/>
              <a:t> vous permet d’ajouter une base de données.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8BED1C3-7B93-4A36-9F93-50187C58B4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322" y="3512945"/>
            <a:ext cx="4907705" cy="134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311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 dirty="0">
                <a:solidFill>
                  <a:srgbClr val="FFFFFF"/>
                </a:solidFill>
              </a:rPr>
              <a:t>Les bases de données NoSQL (MongoDB)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645" y="2177170"/>
            <a:ext cx="9708995" cy="4205875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55000" lnSpcReduction="20000"/>
          </a:bodyPr>
          <a:lstStyle/>
          <a:p>
            <a:pPr marL="457200" lvl="1" indent="0">
              <a:buNone/>
            </a:pPr>
            <a:endParaRPr lang="fr-CA" sz="1000" dirty="0"/>
          </a:p>
          <a:p>
            <a:pPr marL="0" indent="0">
              <a:buNone/>
            </a:pPr>
            <a:r>
              <a:rPr lang="fr-CA" sz="3000" dirty="0"/>
              <a:t>Exemple 1:</a:t>
            </a:r>
          </a:p>
          <a:p>
            <a:pPr marL="0" indent="0">
              <a:buNone/>
            </a:pPr>
            <a:r>
              <a:rPr lang="fr-CA" sz="3600" dirty="0"/>
              <a:t>use </a:t>
            </a:r>
            <a:r>
              <a:rPr lang="fr-CA" sz="3600" dirty="0" err="1"/>
              <a:t>bdSimba</a:t>
            </a:r>
            <a:r>
              <a:rPr lang="fr-CA" sz="3600" b="1" dirty="0"/>
              <a:t>; </a:t>
            </a:r>
            <a:r>
              <a:rPr lang="fr-CA" sz="3600" i="1" dirty="0"/>
              <a:t>//</a:t>
            </a:r>
            <a:r>
              <a:rPr lang="fr-CA" sz="3600" b="1" dirty="0"/>
              <a:t> </a:t>
            </a:r>
            <a:r>
              <a:rPr lang="fr-CA" sz="3600" dirty="0"/>
              <a:t>va créer la bd  </a:t>
            </a:r>
            <a:r>
              <a:rPr lang="fr-CA" sz="3600" dirty="0" err="1"/>
              <a:t>bdSimba</a:t>
            </a:r>
            <a:endParaRPr lang="fr-CA" sz="3600" dirty="0"/>
          </a:p>
          <a:p>
            <a:pPr marL="0" indent="0">
              <a:buNone/>
            </a:pPr>
            <a:r>
              <a:rPr lang="fr-CA" sz="3600" dirty="0" err="1"/>
              <a:t>db.createCollection</a:t>
            </a:r>
            <a:r>
              <a:rPr lang="fr-CA" sz="3600" b="1" dirty="0"/>
              <a:t>("contacts"); </a:t>
            </a:r>
            <a:r>
              <a:rPr lang="fr-CA" sz="3600" dirty="0"/>
              <a:t>// va créer la collection contacts dans </a:t>
            </a:r>
            <a:r>
              <a:rPr lang="fr-CA" sz="3600" dirty="0" err="1"/>
              <a:t>bdSimba</a:t>
            </a:r>
            <a:endParaRPr lang="fr-CA" sz="3600" dirty="0"/>
          </a:p>
          <a:p>
            <a:pPr marL="0" indent="0">
              <a:buNone/>
            </a:pPr>
            <a:r>
              <a:rPr lang="fr-CA" sz="3600" dirty="0" err="1"/>
              <a:t>db.contacts.insertOne</a:t>
            </a:r>
            <a:endParaRPr lang="fr-CA" sz="3600" dirty="0"/>
          </a:p>
          <a:p>
            <a:pPr marL="0" indent="0">
              <a:buNone/>
            </a:pPr>
            <a:r>
              <a:rPr lang="fr-CA" sz="3600" dirty="0"/>
              <a:t>(</a:t>
            </a:r>
          </a:p>
          <a:p>
            <a:pPr marL="0" indent="0">
              <a:buNone/>
            </a:pPr>
            <a:r>
              <a:rPr lang="fr-CA" sz="3600" dirty="0"/>
              <a:t>	{</a:t>
            </a:r>
          </a:p>
          <a:p>
            <a:pPr marL="0" indent="0">
              <a:buNone/>
            </a:pPr>
            <a:r>
              <a:rPr lang="fr-CA" sz="3600" dirty="0"/>
              <a:t>    	"</a:t>
            </a:r>
            <a:r>
              <a:rPr lang="fr-CA" sz="3600" dirty="0" err="1"/>
              <a:t>nom":"Saliha</a:t>
            </a:r>
            <a:r>
              <a:rPr lang="fr-CA" sz="3600" dirty="0"/>
              <a:t>",</a:t>
            </a:r>
          </a:p>
          <a:p>
            <a:pPr marL="0" indent="0">
              <a:buNone/>
            </a:pPr>
            <a:r>
              <a:rPr lang="fr-CA" sz="3600" dirty="0"/>
              <a:t>    	"</a:t>
            </a:r>
            <a:r>
              <a:rPr lang="fr-CA" sz="3600" dirty="0" err="1"/>
              <a:t>dep</a:t>
            </a:r>
            <a:r>
              <a:rPr lang="fr-CA" sz="3600" dirty="0"/>
              <a:t>":"info"</a:t>
            </a:r>
          </a:p>
          <a:p>
            <a:pPr marL="0" indent="0">
              <a:buNone/>
            </a:pPr>
            <a:r>
              <a:rPr lang="fr-CA" sz="3600" dirty="0"/>
              <a:t>    	}</a:t>
            </a:r>
          </a:p>
          <a:p>
            <a:pPr marL="0" indent="0">
              <a:buNone/>
            </a:pPr>
            <a:r>
              <a:rPr lang="fr-CA" sz="3600" dirty="0"/>
              <a:t>  );</a:t>
            </a:r>
          </a:p>
          <a:p>
            <a:pPr marL="0" indent="0">
              <a:buNone/>
            </a:pPr>
            <a:r>
              <a:rPr lang="fr-CA" sz="3600" dirty="0"/>
              <a:t>La commande </a:t>
            </a:r>
            <a:r>
              <a:rPr lang="fr-CA" sz="3600" dirty="0" err="1"/>
              <a:t>db.nomCollection.insertOne</a:t>
            </a:r>
            <a:r>
              <a:rPr lang="fr-CA" sz="3600" dirty="0"/>
              <a:t>({ liste des champs du documents}) permet d’insérer un document à la fois dans la collection</a:t>
            </a:r>
          </a:p>
          <a:p>
            <a:pPr marL="0" indent="0">
              <a:buNone/>
            </a:pPr>
            <a:endParaRPr lang="fr-CA" sz="1000" dirty="0"/>
          </a:p>
          <a:p>
            <a:endParaRPr lang="fr-CA" sz="1000" dirty="0"/>
          </a:p>
        </p:txBody>
      </p:sp>
    </p:spTree>
    <p:extLst>
      <p:ext uri="{BB962C8B-B14F-4D97-AF65-F5344CB8AC3E}">
        <p14:creationId xmlns:p14="http://schemas.microsoft.com/office/powerpoint/2010/main" val="1835676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96856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>
                <a:solidFill>
                  <a:srgbClr val="FFFFFF"/>
                </a:solidFill>
              </a:rPr>
              <a:t>Les bases de données NoSQL (MongoDB)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322" y="2177170"/>
            <a:ext cx="9708995" cy="4303529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marL="457200" lvl="1" indent="0">
              <a:buNone/>
            </a:pPr>
            <a:endParaRPr lang="fr-CA" sz="1500" dirty="0"/>
          </a:p>
          <a:p>
            <a:pPr marL="0" indent="0">
              <a:buNone/>
            </a:pPr>
            <a:r>
              <a:rPr lang="fr-CA" sz="1900" dirty="0"/>
              <a:t>Exemple 2:</a:t>
            </a:r>
          </a:p>
          <a:p>
            <a:pPr marL="0" indent="0">
              <a:buNone/>
            </a:pPr>
            <a:r>
              <a:rPr lang="fr-CA" sz="2000" dirty="0" err="1"/>
              <a:t>db.contacts.insertOne</a:t>
            </a:r>
            <a:r>
              <a:rPr lang="fr-CA" sz="2000" b="1" dirty="0"/>
              <a:t>(</a:t>
            </a:r>
          </a:p>
          <a:p>
            <a:pPr marL="0" indent="0">
              <a:buNone/>
            </a:pPr>
            <a:r>
              <a:rPr lang="fr-CA" sz="2000" dirty="0"/>
              <a:t>{</a:t>
            </a:r>
          </a:p>
          <a:p>
            <a:pPr marL="0" indent="0">
              <a:buNone/>
            </a:pPr>
            <a:r>
              <a:rPr lang="fr-CA" sz="2000" dirty="0"/>
              <a:t>    "</a:t>
            </a:r>
            <a:r>
              <a:rPr lang="fr-CA" sz="2000" dirty="0" err="1"/>
              <a:t>nom":"Poitras</a:t>
            </a:r>
            <a:r>
              <a:rPr lang="fr-CA" sz="2000" dirty="0"/>
              <a:t>",</a:t>
            </a:r>
          </a:p>
          <a:p>
            <a:pPr marL="0" indent="0">
              <a:buNone/>
            </a:pPr>
            <a:r>
              <a:rPr lang="fr-CA" sz="2000" dirty="0"/>
              <a:t>    "</a:t>
            </a:r>
            <a:r>
              <a:rPr lang="fr-CA" sz="2000" dirty="0" err="1"/>
              <a:t>dep</a:t>
            </a:r>
            <a:r>
              <a:rPr lang="fr-CA" sz="2000" dirty="0"/>
              <a:t>":</a:t>
            </a:r>
          </a:p>
          <a:p>
            <a:pPr marL="0" indent="0">
              <a:buNone/>
            </a:pPr>
            <a:r>
              <a:rPr lang="fr-CA" sz="2000" dirty="0"/>
              <a:t>    	{"code": 420, </a:t>
            </a:r>
            <a:r>
              <a:rPr lang="fr-CA" sz="2000" dirty="0" err="1"/>
              <a:t>nom:"info</a:t>
            </a:r>
            <a:r>
              <a:rPr lang="fr-CA" sz="2000" dirty="0"/>
              <a:t>"},</a:t>
            </a:r>
          </a:p>
          <a:p>
            <a:pPr marL="0" indent="0">
              <a:buNone/>
            </a:pPr>
            <a:r>
              <a:rPr lang="fr-CA" sz="2000" dirty="0"/>
              <a:t>    "cours":"</a:t>
            </a:r>
            <a:r>
              <a:rPr lang="fr-CA" sz="2000" dirty="0" err="1"/>
              <a:t>kba</a:t>
            </a:r>
            <a:r>
              <a:rPr lang="fr-CA" sz="2000" dirty="0"/>
              <a:t>"</a:t>
            </a:r>
          </a:p>
          <a:p>
            <a:pPr marL="0" indent="0">
              <a:buNone/>
            </a:pPr>
            <a:r>
              <a:rPr lang="fr-CA" sz="2000" dirty="0"/>
              <a:t>   }</a:t>
            </a:r>
          </a:p>
          <a:p>
            <a:pPr marL="0" indent="0">
              <a:buNone/>
            </a:pPr>
            <a:r>
              <a:rPr lang="fr-CA" sz="2000" dirty="0"/>
              <a:t>    );</a:t>
            </a:r>
          </a:p>
          <a:p>
            <a:pPr marL="0" indent="0">
              <a:buNone/>
            </a:pPr>
            <a:r>
              <a:rPr lang="fr-CA" sz="1500" dirty="0"/>
              <a:t> </a:t>
            </a:r>
          </a:p>
          <a:p>
            <a:pPr marL="457200" lvl="1" indent="0">
              <a:buNone/>
            </a:pPr>
            <a:r>
              <a:rPr lang="fr-CA" sz="1500" dirty="0">
                <a:sym typeface="Wingdings" panose="05000000000000000000" pitchFamily="2" charset="2"/>
              </a:rPr>
              <a:t>Remarquez que le champ </a:t>
            </a:r>
            <a:r>
              <a:rPr lang="fr-CA" sz="1500" dirty="0" err="1">
                <a:sym typeface="Wingdings" panose="05000000000000000000" pitchFamily="2" charset="2"/>
              </a:rPr>
              <a:t>dep</a:t>
            </a:r>
            <a:r>
              <a:rPr lang="fr-CA" sz="1500" dirty="0">
                <a:sym typeface="Wingdings" panose="05000000000000000000" pitchFamily="2" charset="2"/>
              </a:rPr>
              <a:t> a lui-même deux champs.</a:t>
            </a:r>
          </a:p>
          <a:p>
            <a:pPr lvl="1"/>
            <a:endParaRPr lang="fr-CA" sz="1500" dirty="0"/>
          </a:p>
          <a:p>
            <a:endParaRPr lang="fr-CA" sz="1500" dirty="0"/>
          </a:p>
        </p:txBody>
      </p:sp>
    </p:spTree>
    <p:extLst>
      <p:ext uri="{BB962C8B-B14F-4D97-AF65-F5344CB8AC3E}">
        <p14:creationId xmlns:p14="http://schemas.microsoft.com/office/powerpoint/2010/main" val="3224831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 dirty="0">
                <a:solidFill>
                  <a:srgbClr val="FFFFFF"/>
                </a:solidFill>
              </a:rPr>
              <a:t>Les bases de données NoSQL (MongoDB)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4272" y="2111881"/>
            <a:ext cx="9940973" cy="197595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CA" sz="2000" dirty="0">
                <a:sym typeface="Wingdings" panose="05000000000000000000" pitchFamily="2" charset="2"/>
              </a:rPr>
              <a:t>La commande  </a:t>
            </a:r>
            <a:r>
              <a:rPr lang="fr-CA" sz="2000" dirty="0" err="1">
                <a:sym typeface="Wingdings" panose="05000000000000000000" pitchFamily="2" charset="2"/>
              </a:rPr>
              <a:t>insertOne</a:t>
            </a:r>
            <a:r>
              <a:rPr lang="fr-CA" sz="2000" dirty="0">
                <a:sym typeface="Wingdings" panose="05000000000000000000" pitchFamily="2" charset="2"/>
              </a:rPr>
              <a:t>(document) permet de faire une insertion dans une collection un document à la fois. Si Aucun id n’est fourni, le système va attribuer un identificateur par défaut</a:t>
            </a:r>
          </a:p>
          <a:p>
            <a:pPr marL="457200" lvl="1" indent="0">
              <a:buNone/>
            </a:pPr>
            <a:endParaRPr lang="fr-CA" sz="20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fr-CA" sz="2000" dirty="0">
                <a:sym typeface="Wingdings" panose="05000000000000000000" pitchFamily="2" charset="2"/>
              </a:rPr>
              <a:t>La figure suivante, vous permet de voir les documents avec un id fournit par le système lorsqu’il y en a pas.</a:t>
            </a:r>
          </a:p>
          <a:p>
            <a:pPr lvl="1"/>
            <a:endParaRPr lang="fr-CA" sz="2000" dirty="0">
              <a:sym typeface="Wingdings" panose="05000000000000000000" pitchFamily="2" charset="2"/>
            </a:endParaRPr>
          </a:p>
          <a:p>
            <a:pPr lvl="1"/>
            <a:endParaRPr lang="fr-CA" sz="2000" dirty="0"/>
          </a:p>
          <a:p>
            <a:pPr marL="457200" lvl="1" indent="0">
              <a:buNone/>
            </a:pPr>
            <a:endParaRPr lang="fr-CA" sz="20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fr-CA" sz="2000" dirty="0"/>
          </a:p>
          <a:p>
            <a:endParaRPr lang="fr-CA" sz="2000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DE3F65F6-4AA8-4112-A3EC-2CB5D21FDE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904" y="4262917"/>
            <a:ext cx="9052946" cy="197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3338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 dirty="0">
                <a:solidFill>
                  <a:srgbClr val="FFFFFF"/>
                </a:solidFill>
              </a:rPr>
              <a:t>Les bases de données NoSQL (MongoDB)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765" y="2070100"/>
            <a:ext cx="9708995" cy="421529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1600" dirty="0" err="1"/>
              <a:t>db.Programme.insertOne</a:t>
            </a:r>
            <a:r>
              <a:rPr lang="fr-CA" sz="1600" dirty="0"/>
              <a:t>(</a:t>
            </a:r>
          </a:p>
          <a:p>
            <a:pPr marL="0" indent="0">
              <a:buNone/>
            </a:pPr>
            <a:r>
              <a:rPr lang="sv-SE" sz="1600" dirty="0"/>
              <a:t>{"_id</a:t>
            </a:r>
            <a:r>
              <a:rPr lang="fr-CA" sz="1600" dirty="0"/>
              <a:t>"</a:t>
            </a:r>
            <a:r>
              <a:rPr lang="sv-SE" sz="1600" dirty="0"/>
              <a:t>:21, "numad": 11, "nom":"Ruby" , "prenom":"Robin"}</a:t>
            </a:r>
            <a:r>
              <a:rPr lang="fr-CA" sz="1600" dirty="0"/>
              <a:t>);</a:t>
            </a:r>
          </a:p>
          <a:p>
            <a:pPr marL="0" indent="0">
              <a:buNone/>
            </a:pPr>
            <a:r>
              <a:rPr lang="fr-CA" sz="1600" dirty="0"/>
              <a:t>Va faire une insertion avec 21 comme identifiant pour Ruby.</a:t>
            </a:r>
          </a:p>
          <a:p>
            <a:pPr marL="0" indent="0">
              <a:buNone/>
            </a:pPr>
            <a:endParaRPr lang="fr-CA" sz="1600" dirty="0"/>
          </a:p>
          <a:p>
            <a:pPr marL="0" indent="0">
              <a:buNone/>
            </a:pPr>
            <a:r>
              <a:rPr lang="fr-CA" sz="1600" b="1" dirty="0" err="1"/>
              <a:t>insertMany</a:t>
            </a:r>
            <a:r>
              <a:rPr lang="fr-CA" sz="1600" dirty="0"/>
              <a:t>([ document1, document2, ..] permet de faire plusieurs insertion à la fois.</a:t>
            </a:r>
          </a:p>
          <a:p>
            <a:pPr marL="0" indent="0">
              <a:buNone/>
            </a:pPr>
            <a:r>
              <a:rPr lang="fr-CA" sz="1600" dirty="0" err="1"/>
              <a:t>db.Programmes.insertMany</a:t>
            </a:r>
            <a:r>
              <a:rPr lang="fr-CA" sz="1600" dirty="0"/>
              <a:t>([</a:t>
            </a:r>
          </a:p>
          <a:p>
            <a:pPr marL="0" indent="0">
              <a:buNone/>
            </a:pPr>
            <a:r>
              <a:rPr lang="fr-CA" sz="1600" dirty="0"/>
              <a:t>{ "_id":1, "</a:t>
            </a:r>
            <a:r>
              <a:rPr lang="fr-CA" sz="1600" dirty="0" err="1"/>
              <a:t>numad</a:t>
            </a:r>
            <a:r>
              <a:rPr lang="fr-CA" sz="1600" dirty="0"/>
              <a:t>": "11000", "nom"  :"Patoche" ,"</a:t>
            </a:r>
            <a:r>
              <a:rPr lang="fr-CA" sz="1600" dirty="0" err="1"/>
              <a:t>prenom</a:t>
            </a:r>
            <a:r>
              <a:rPr lang="fr-CA" sz="1600" dirty="0"/>
              <a:t>":"Alain"},</a:t>
            </a:r>
          </a:p>
          <a:p>
            <a:pPr marL="0" indent="0">
              <a:buNone/>
            </a:pPr>
            <a:r>
              <a:rPr lang="fr-CA" sz="1600" dirty="0"/>
              <a:t> { "_id":2, "</a:t>
            </a:r>
            <a:r>
              <a:rPr lang="fr-CA" sz="1600" dirty="0" err="1"/>
              <a:t>numad</a:t>
            </a:r>
            <a:r>
              <a:rPr lang="fr-CA" sz="1600" dirty="0"/>
              <a:t>": "1200", "nom": "Patoche" ,"</a:t>
            </a:r>
            <a:r>
              <a:rPr lang="fr-CA" sz="1600" dirty="0" err="1"/>
              <a:t>prenom</a:t>
            </a:r>
            <a:r>
              <a:rPr lang="fr-CA" sz="1600" dirty="0"/>
              <a:t>":"Voila"},</a:t>
            </a:r>
          </a:p>
          <a:p>
            <a:pPr marL="0" indent="0">
              <a:buNone/>
            </a:pPr>
            <a:r>
              <a:rPr lang="fr-CA" sz="1600" dirty="0"/>
              <a:t> { "_id":3, "</a:t>
            </a:r>
            <a:r>
              <a:rPr lang="fr-CA" sz="1600" dirty="0" err="1"/>
              <a:t>numad</a:t>
            </a:r>
            <a:r>
              <a:rPr lang="fr-CA" sz="1600" dirty="0"/>
              <a:t>": "1300", "</a:t>
            </a:r>
            <a:r>
              <a:rPr lang="fr-CA" sz="1600" dirty="0" err="1"/>
              <a:t>nom":"Lechat</a:t>
            </a:r>
            <a:r>
              <a:rPr lang="fr-CA" sz="1600" dirty="0"/>
              <a:t>" ,"</a:t>
            </a:r>
            <a:r>
              <a:rPr lang="fr-CA" sz="1600" dirty="0" err="1"/>
              <a:t>prenom</a:t>
            </a:r>
            <a:r>
              <a:rPr lang="fr-CA" sz="1600" dirty="0"/>
              <a:t>":"Simba"}]</a:t>
            </a:r>
          </a:p>
          <a:p>
            <a:pPr marL="0" indent="0">
              <a:buNone/>
            </a:pPr>
            <a:r>
              <a:rPr lang="fr-CA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77182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>
                <a:solidFill>
                  <a:srgbClr val="FFFFFF"/>
                </a:solidFill>
              </a:rPr>
              <a:t>Les bases de données NoSQL (MongoDB)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821" y="2177170"/>
            <a:ext cx="9708995" cy="3567173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fr-CA" sz="2400" dirty="0" err="1"/>
              <a:t>db.Programmes.insertMany</a:t>
            </a:r>
            <a:r>
              <a:rPr lang="fr-CA" sz="2400" dirty="0"/>
              <a:t>([</a:t>
            </a:r>
          </a:p>
          <a:p>
            <a:pPr marL="0" indent="0">
              <a:buNone/>
            </a:pPr>
            <a:r>
              <a:rPr lang="fr-CA" sz="2400" dirty="0"/>
              <a:t>{ "_id":4 ,"</a:t>
            </a:r>
            <a:r>
              <a:rPr lang="fr-CA" sz="2400" dirty="0" err="1"/>
              <a:t>numad</a:t>
            </a:r>
            <a:r>
              <a:rPr lang="fr-CA" sz="2400" dirty="0"/>
              <a:t>": "2000", "</a:t>
            </a:r>
            <a:r>
              <a:rPr lang="fr-CA" sz="2400" dirty="0" err="1"/>
              <a:t>nom":"Gable</a:t>
            </a:r>
            <a:r>
              <a:rPr lang="fr-CA" sz="2400" dirty="0"/>
              <a:t>" ,"</a:t>
            </a:r>
            <a:r>
              <a:rPr lang="fr-CA" sz="2400" dirty="0" err="1"/>
              <a:t>prenom</a:t>
            </a:r>
            <a:r>
              <a:rPr lang="fr-CA" sz="2400" dirty="0"/>
              <a:t>":"Alain", </a:t>
            </a:r>
          </a:p>
          <a:p>
            <a:pPr marL="0" indent="0">
              <a:buNone/>
            </a:pPr>
            <a:r>
              <a:rPr lang="fr-CA" sz="2400" dirty="0"/>
              <a:t>	"programme": {"code":420,"nomprog":"info"}</a:t>
            </a:r>
          </a:p>
          <a:p>
            <a:pPr marL="0" indent="0">
              <a:buNone/>
            </a:pPr>
            <a:r>
              <a:rPr lang="fr-CA" sz="2400" dirty="0"/>
              <a:t>},</a:t>
            </a:r>
          </a:p>
          <a:p>
            <a:pPr marL="0" indent="0">
              <a:buNone/>
            </a:pPr>
            <a:endParaRPr lang="fr-CA" sz="2400" dirty="0"/>
          </a:p>
          <a:p>
            <a:pPr marL="0" indent="0">
              <a:buNone/>
            </a:pPr>
            <a:r>
              <a:rPr lang="fr-CA" sz="2400" dirty="0"/>
              <a:t>{ "_id":5 ,"</a:t>
            </a:r>
            <a:r>
              <a:rPr lang="fr-CA" sz="2400" dirty="0" err="1"/>
              <a:t>numad</a:t>
            </a:r>
            <a:r>
              <a:rPr lang="fr-CA" sz="2400" dirty="0"/>
              <a:t>": "2000", "</a:t>
            </a:r>
            <a:r>
              <a:rPr lang="fr-CA" sz="2400" dirty="0" err="1"/>
              <a:t>nom":"Leroy</a:t>
            </a:r>
            <a:r>
              <a:rPr lang="fr-CA" sz="2400" dirty="0"/>
              <a:t>" ,"</a:t>
            </a:r>
            <a:r>
              <a:rPr lang="fr-CA" sz="2400" dirty="0" err="1"/>
              <a:t>prenom</a:t>
            </a:r>
            <a:r>
              <a:rPr lang="fr-CA" sz="2400" dirty="0"/>
              <a:t>": "Yanick", </a:t>
            </a:r>
          </a:p>
          <a:p>
            <a:pPr marL="0" indent="0">
              <a:buNone/>
            </a:pPr>
            <a:r>
              <a:rPr lang="fr-CA" sz="2400" dirty="0"/>
              <a:t>	"programme": {"code":410,"nomprog":« soins"}</a:t>
            </a:r>
          </a:p>
          <a:p>
            <a:pPr marL="0" indent="0">
              <a:buNone/>
            </a:pPr>
            <a:r>
              <a:rPr lang="fr-CA" sz="2400" dirty="0"/>
              <a:t>},</a:t>
            </a:r>
          </a:p>
          <a:p>
            <a:pPr marL="0" indent="0">
              <a:buNone/>
            </a:pPr>
            <a:r>
              <a:rPr lang="fr-CA" sz="2400" dirty="0"/>
              <a:t> ])</a:t>
            </a:r>
            <a:endParaRPr lang="fr-CA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CA" sz="2400" dirty="0">
                <a:sym typeface="Wingdings" panose="05000000000000000000" pitchFamily="2" charset="2"/>
              </a:rPr>
              <a:t>Les deux documents ont des documents imbriqués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917747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 dirty="0">
                <a:solidFill>
                  <a:srgbClr val="FFFFFF"/>
                </a:solidFill>
              </a:rPr>
              <a:t>Les bases de données NoSQL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322" y="2177170"/>
            <a:ext cx="9708995" cy="3567173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77500" lnSpcReduction="20000"/>
          </a:bodyPr>
          <a:lstStyle/>
          <a:p>
            <a:endParaRPr lang="fr-CA" sz="2400" dirty="0"/>
          </a:p>
          <a:p>
            <a:endParaRPr lang="fr-CA" sz="2400" dirty="0"/>
          </a:p>
          <a:p>
            <a:endParaRPr lang="fr-CA" sz="2400" dirty="0"/>
          </a:p>
          <a:p>
            <a:endParaRPr lang="fr-CA" sz="2400" dirty="0"/>
          </a:p>
          <a:p>
            <a:pPr marL="0" indent="0">
              <a:buNone/>
            </a:pPr>
            <a:endParaRPr lang="fr-CA" sz="2400" dirty="0"/>
          </a:p>
          <a:p>
            <a:r>
              <a:rPr lang="fr-CA" sz="2400" dirty="0"/>
              <a:t>Introduction aux bases de données NoSQL</a:t>
            </a:r>
          </a:p>
          <a:p>
            <a:r>
              <a:rPr lang="fr-CA" sz="2400" dirty="0"/>
              <a:t>MongoDB, introduction</a:t>
            </a:r>
          </a:p>
          <a:p>
            <a:pPr lvl="1"/>
            <a:r>
              <a:rPr lang="fr-CA" sz="2000" dirty="0"/>
              <a:t>Créer une base de données</a:t>
            </a:r>
          </a:p>
          <a:p>
            <a:pPr lvl="1"/>
            <a:r>
              <a:rPr lang="fr-CA" sz="2000" dirty="0"/>
              <a:t>Insertion des données</a:t>
            </a:r>
          </a:p>
          <a:p>
            <a:pPr lvl="1"/>
            <a:r>
              <a:rPr lang="fr-CA" sz="2000" dirty="0"/>
              <a:t>Rechercher des  données</a:t>
            </a:r>
          </a:p>
          <a:p>
            <a:pPr lvl="1"/>
            <a:r>
              <a:rPr lang="fr-CA" sz="2000" dirty="0"/>
              <a:t>Mise à jour des données</a:t>
            </a:r>
          </a:p>
          <a:p>
            <a:r>
              <a:rPr lang="fr-CA" sz="2400" dirty="0"/>
              <a:t>Intégration avec C#</a:t>
            </a:r>
          </a:p>
          <a:p>
            <a:endParaRPr lang="fr-CA" sz="2400" dirty="0"/>
          </a:p>
          <a:p>
            <a:pPr marL="0" indent="0">
              <a:buNone/>
            </a:pPr>
            <a:endParaRPr lang="fr-CA" sz="2400" dirty="0"/>
          </a:p>
          <a:p>
            <a:endParaRPr lang="fr-CA" sz="2400" dirty="0"/>
          </a:p>
          <a:p>
            <a:pPr lvl="1"/>
            <a:endParaRPr lang="fr-CA" dirty="0"/>
          </a:p>
          <a:p>
            <a:pPr lvl="1"/>
            <a:endParaRPr lang="fr-CA" dirty="0"/>
          </a:p>
          <a:p>
            <a:pPr lvl="1"/>
            <a:endParaRPr lang="fr-CA" dirty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52109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>
                <a:solidFill>
                  <a:srgbClr val="FFFFFF"/>
                </a:solidFill>
              </a:rPr>
              <a:t>Les bases de données NoSQL (MongoDB)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280" y="2177169"/>
            <a:ext cx="9853895" cy="4303529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92500" lnSpcReduction="10000"/>
          </a:bodyPr>
          <a:lstStyle/>
          <a:p>
            <a:pPr marL="457200" lvl="1" indent="0">
              <a:buNone/>
            </a:pPr>
            <a:endParaRPr lang="fr-CA" sz="15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CA" sz="1900" b="1" dirty="0">
                <a:sym typeface="Wingdings" panose="05000000000000000000" pitchFamily="2" charset="2"/>
              </a:rPr>
              <a:t>La commande </a:t>
            </a:r>
            <a:r>
              <a:rPr lang="fr-CA" sz="1900" b="1" dirty="0" err="1">
                <a:sym typeface="Wingdings" panose="05000000000000000000" pitchFamily="2" charset="2"/>
              </a:rPr>
              <a:t>find</a:t>
            </a:r>
            <a:r>
              <a:rPr lang="fr-CA" sz="1900" b="1" dirty="0">
                <a:sym typeface="Wingdings" panose="05000000000000000000" pitchFamily="2" charset="2"/>
              </a:rPr>
              <a:t>() </a:t>
            </a:r>
            <a:r>
              <a:rPr lang="fr-CA" sz="1900" dirty="0">
                <a:sym typeface="Wingdings" panose="05000000000000000000" pitchFamily="2" charset="2"/>
              </a:rPr>
              <a:t>, sélectionne un ou des documents dans la collection et retourne le résultat dans un curseur. Si aucun argument n’est fourni, la méthode retourne TOUS les documents.</a:t>
            </a:r>
          </a:p>
          <a:p>
            <a:pPr marL="457200" lvl="1" indent="0">
              <a:buNone/>
            </a:pPr>
            <a:endParaRPr lang="fr-CA" sz="19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CA" sz="1900" dirty="0">
                <a:sym typeface="Wingdings" panose="05000000000000000000" pitchFamily="2" charset="2"/>
              </a:rPr>
              <a:t>Exemple1</a:t>
            </a:r>
          </a:p>
          <a:p>
            <a:pPr marL="457200" lvl="1" indent="0">
              <a:buNone/>
            </a:pPr>
            <a:r>
              <a:rPr lang="fr-CA" sz="1900" dirty="0" err="1"/>
              <a:t>db.Programmes.find</a:t>
            </a:r>
            <a:r>
              <a:rPr lang="fr-CA" sz="1900" b="1" dirty="0"/>
              <a:t>({"</a:t>
            </a:r>
            <a:r>
              <a:rPr lang="fr-CA" sz="1900" b="1" dirty="0" err="1"/>
              <a:t>nom":"Patoche</a:t>
            </a:r>
            <a:r>
              <a:rPr lang="fr-CA" sz="1900" b="1" dirty="0"/>
              <a:t>"}); </a:t>
            </a:r>
            <a:r>
              <a:rPr lang="fr-CA" sz="1900" dirty="0"/>
              <a:t>va ret</a:t>
            </a:r>
            <a:r>
              <a:rPr lang="fr-CA" sz="1900" dirty="0">
                <a:sym typeface="Wingdings" panose="05000000000000000000" pitchFamily="2" charset="2"/>
              </a:rPr>
              <a:t>ourner tous les étudiants dont le nom est </a:t>
            </a:r>
            <a:r>
              <a:rPr lang="fr-CA" sz="1900" dirty="0" err="1">
                <a:sym typeface="Wingdings" panose="05000000000000000000" pitchFamily="2" charset="2"/>
              </a:rPr>
              <a:t>Patcohe</a:t>
            </a:r>
            <a:r>
              <a:rPr lang="fr-CA" sz="1900" dirty="0">
                <a:sym typeface="Wingdings" panose="05000000000000000000" pitchFamily="2" charset="2"/>
              </a:rPr>
              <a:t>.</a:t>
            </a:r>
          </a:p>
          <a:p>
            <a:pPr marL="457200" lvl="1" indent="0">
              <a:buNone/>
            </a:pPr>
            <a:endParaRPr lang="fr-CA" sz="19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fr-CA" sz="1900" dirty="0" err="1"/>
              <a:t>db.Programmes.find</a:t>
            </a:r>
            <a:r>
              <a:rPr lang="fr-CA" sz="1900" b="1" dirty="0"/>
              <a:t>({"</a:t>
            </a:r>
            <a:r>
              <a:rPr lang="fr-CA" sz="1900" b="1" dirty="0" err="1"/>
              <a:t>nom":"Patoche</a:t>
            </a:r>
            <a:r>
              <a:rPr lang="fr-CA" sz="1900" b="1" dirty="0"/>
              <a:t>", "</a:t>
            </a:r>
            <a:r>
              <a:rPr lang="fr-CA" sz="1900" b="1" dirty="0" err="1"/>
              <a:t>prenom</a:t>
            </a:r>
            <a:r>
              <a:rPr lang="fr-CA" sz="1900" b="1" dirty="0"/>
              <a:t>":"Alain"}); </a:t>
            </a:r>
            <a:r>
              <a:rPr lang="fr-CA" sz="1900" dirty="0"/>
              <a:t>va retourner les noms des étudiants dont le nom est Patoche et le </a:t>
            </a:r>
            <a:r>
              <a:rPr lang="fr-CA" sz="1900" dirty="0" err="1"/>
              <a:t>prenom</a:t>
            </a:r>
            <a:r>
              <a:rPr lang="fr-CA" sz="1900" dirty="0"/>
              <a:t> Alain.</a:t>
            </a:r>
          </a:p>
          <a:p>
            <a:pPr marL="457200" lvl="1" indent="0">
              <a:buNone/>
            </a:pPr>
            <a:endParaRPr lang="fr-CA" sz="1900" dirty="0"/>
          </a:p>
          <a:p>
            <a:pPr marL="457200" lvl="1" indent="0">
              <a:buNone/>
            </a:pPr>
            <a:r>
              <a:rPr lang="fr-CA" sz="1900" dirty="0" err="1"/>
              <a:t>db.Programme.find</a:t>
            </a:r>
            <a:r>
              <a:rPr lang="fr-CA" sz="1900" b="1" dirty="0"/>
              <a:t>({"</a:t>
            </a:r>
            <a:r>
              <a:rPr lang="fr-CA" sz="1900" b="1" dirty="0" err="1"/>
              <a:t>nom":"Patoche</a:t>
            </a:r>
            <a:r>
              <a:rPr lang="fr-CA" sz="1900" b="1" dirty="0"/>
              <a:t>"},{nom:1,prenom:1}); </a:t>
            </a:r>
            <a:r>
              <a:rPr lang="fr-CA" sz="1900" dirty="0"/>
              <a:t>seuls les noms et les prénoms seront affichés </a:t>
            </a:r>
          </a:p>
          <a:p>
            <a:pPr marL="457200" lvl="1" indent="0">
              <a:buNone/>
            </a:pPr>
            <a:endParaRPr lang="fr-CA" sz="1900" dirty="0"/>
          </a:p>
          <a:p>
            <a:pPr marL="0" indent="0">
              <a:buNone/>
            </a:pPr>
            <a:r>
              <a:rPr lang="fr-CA" sz="1900" dirty="0"/>
              <a:t>     </a:t>
            </a:r>
            <a:r>
              <a:rPr lang="fr-CA" sz="1900" b="1" dirty="0" err="1"/>
              <a:t>db.Programmes.find</a:t>
            </a:r>
            <a:r>
              <a:rPr lang="fr-CA" sz="1900" b="1" dirty="0"/>
              <a:t>(  { "</a:t>
            </a:r>
            <a:r>
              <a:rPr lang="fr-CA" sz="1900" b="1" dirty="0" err="1"/>
              <a:t>etudiant.nom</a:t>
            </a:r>
            <a:r>
              <a:rPr lang="fr-CA" sz="1900" b="1" dirty="0"/>
              <a:t>":   "Yanick"} ); on cherche dans un document imbriqué</a:t>
            </a:r>
          </a:p>
          <a:p>
            <a:pPr marL="0" indent="0">
              <a:buNone/>
            </a:pPr>
            <a:r>
              <a:rPr lang="fr-CA" sz="1900" b="1" dirty="0"/>
              <a:t>Le document Programmes, contient le document </a:t>
            </a:r>
            <a:r>
              <a:rPr lang="fr-CA" sz="1900" b="1" dirty="0" err="1"/>
              <a:t>Etudiant</a:t>
            </a:r>
            <a:endParaRPr lang="fr-CA" sz="1900" dirty="0"/>
          </a:p>
          <a:p>
            <a:pPr marL="0" indent="0">
              <a:buNone/>
            </a:pPr>
            <a:endParaRPr lang="fr-CA" sz="1500" dirty="0"/>
          </a:p>
        </p:txBody>
      </p:sp>
    </p:spTree>
    <p:extLst>
      <p:ext uri="{BB962C8B-B14F-4D97-AF65-F5344CB8AC3E}">
        <p14:creationId xmlns:p14="http://schemas.microsoft.com/office/powerpoint/2010/main" val="2828462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>
                <a:solidFill>
                  <a:srgbClr val="FFFFFF"/>
                </a:solidFill>
              </a:rPr>
              <a:t>Les bases de données NoSQL (MongoDB)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280" y="2177170"/>
            <a:ext cx="9905203" cy="4472205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2000" b="1" dirty="0">
                <a:sym typeface="Wingdings" panose="05000000000000000000" pitchFamily="2" charset="2"/>
              </a:rPr>
              <a:t>Opérateurs de comparaison:</a:t>
            </a:r>
          </a:p>
          <a:p>
            <a:pPr marL="0" indent="0">
              <a:buNone/>
            </a:pPr>
            <a:r>
              <a:rPr lang="fr-CA" sz="2000" b="1" dirty="0">
                <a:sym typeface="Wingdings" panose="05000000000000000000" pitchFamily="2" charset="2"/>
              </a:rPr>
              <a:t>$gt: </a:t>
            </a:r>
            <a:r>
              <a:rPr lang="fr-CA" sz="2000" dirty="0">
                <a:sym typeface="Wingdings" panose="05000000000000000000" pitchFamily="2" charset="2"/>
              </a:rPr>
              <a:t>retourne les document dont la valeur est plus grande que la valeur passée. Il y a aussi </a:t>
            </a:r>
            <a:r>
              <a:rPr lang="fr-CA" sz="2000" b="1" dirty="0">
                <a:sym typeface="Wingdings" panose="05000000000000000000" pitchFamily="2" charset="2"/>
              </a:rPr>
              <a:t>$</a:t>
            </a:r>
            <a:r>
              <a:rPr lang="fr-CA" sz="2000" b="1" dirty="0" err="1">
                <a:sym typeface="Wingdings" panose="05000000000000000000" pitchFamily="2" charset="2"/>
              </a:rPr>
              <a:t>gte</a:t>
            </a:r>
            <a:r>
              <a:rPr lang="fr-CA" sz="2000" b="1" dirty="0">
                <a:sym typeface="Wingdings" panose="05000000000000000000" pitchFamily="2" charset="2"/>
              </a:rPr>
              <a:t> </a:t>
            </a:r>
            <a:r>
              <a:rPr lang="fr-CA" sz="2000" dirty="0">
                <a:sym typeface="Wingdings" panose="05000000000000000000" pitchFamily="2" charset="2"/>
              </a:rPr>
              <a:t>pour supérieur ou égale</a:t>
            </a:r>
          </a:p>
          <a:p>
            <a:pPr marL="0" indent="0">
              <a:buNone/>
            </a:pPr>
            <a:r>
              <a:rPr lang="fr-CA" sz="2000" b="1" dirty="0"/>
              <a:t> Syntaxe: {</a:t>
            </a:r>
            <a:r>
              <a:rPr lang="fr-CA" sz="2000" b="1" dirty="0" err="1"/>
              <a:t>field</a:t>
            </a:r>
            <a:r>
              <a:rPr lang="fr-CA" sz="2000" b="1" dirty="0"/>
              <a:t>: {$gt: value} } </a:t>
            </a:r>
          </a:p>
          <a:p>
            <a:pPr marL="0" indent="0">
              <a:buNone/>
            </a:pPr>
            <a:r>
              <a:rPr lang="fr-CA" sz="2000" dirty="0"/>
              <a:t>Exemple: </a:t>
            </a:r>
            <a:r>
              <a:rPr lang="fr-CA" sz="2000" u="sng" dirty="0" err="1"/>
              <a:t>db.employes.find</a:t>
            </a:r>
            <a:r>
              <a:rPr lang="fr-CA" sz="2000" u="sng" dirty="0"/>
              <a:t>({"Salaire": {$gt:45000}});</a:t>
            </a:r>
          </a:p>
          <a:p>
            <a:pPr marL="0" indent="0">
              <a:buNone/>
            </a:pPr>
            <a:r>
              <a:rPr lang="fr-CA" sz="2000" b="1" dirty="0"/>
              <a:t>$</a:t>
            </a:r>
            <a:r>
              <a:rPr lang="fr-CA" sz="2000" b="1" dirty="0" err="1"/>
              <a:t>lt</a:t>
            </a:r>
            <a:r>
              <a:rPr lang="fr-CA" sz="2000" dirty="0"/>
              <a:t>, pour plus petit. Il y a aussi </a:t>
            </a:r>
            <a:r>
              <a:rPr lang="fr-CA" sz="2000" b="1" dirty="0"/>
              <a:t>:$</a:t>
            </a:r>
            <a:r>
              <a:rPr lang="fr-CA" sz="2000" b="1" dirty="0" err="1"/>
              <a:t>lte</a:t>
            </a:r>
            <a:endParaRPr lang="fr-CA" sz="2000" b="1" dirty="0"/>
          </a:p>
          <a:p>
            <a:pPr marL="0" indent="0">
              <a:buNone/>
            </a:pPr>
            <a:r>
              <a:rPr lang="fr-CA" sz="2000" b="1" dirty="0"/>
              <a:t>$eq</a:t>
            </a:r>
            <a:r>
              <a:rPr lang="fr-CA" sz="2000" dirty="0"/>
              <a:t>: pour l’égalité. Il y a aussi le </a:t>
            </a:r>
            <a:r>
              <a:rPr lang="fr-CA" sz="2000" b="1" dirty="0"/>
              <a:t>$ne</a:t>
            </a:r>
          </a:p>
          <a:p>
            <a:pPr marL="0" indent="0">
              <a:buNone/>
            </a:pPr>
            <a:r>
              <a:rPr lang="fr-CA" sz="2000" b="1" dirty="0"/>
              <a:t>$in </a:t>
            </a:r>
            <a:r>
              <a:rPr lang="fr-CA" sz="2000" dirty="0"/>
              <a:t>(semblable au IN du SELECT, sauf que els valeurs sont fournies entre []) </a:t>
            </a:r>
          </a:p>
          <a:p>
            <a:pPr marL="0" indent="0">
              <a:buNone/>
            </a:pPr>
            <a:r>
              <a:rPr lang="en-US" sz="2000" dirty="0" err="1"/>
              <a:t>Syntaxe</a:t>
            </a:r>
            <a:r>
              <a:rPr lang="en-US" sz="2000" dirty="0"/>
              <a:t>: { field: { $in: [&lt;value1&gt;, &lt;value2&gt;, ... &lt;</a:t>
            </a:r>
            <a:r>
              <a:rPr lang="en-US" sz="2000" dirty="0" err="1"/>
              <a:t>valueN</a:t>
            </a:r>
            <a:r>
              <a:rPr lang="en-US" sz="2000" dirty="0"/>
              <a:t>&gt; ] } }</a:t>
            </a:r>
            <a:endParaRPr lang="fr-CA" sz="2000" dirty="0"/>
          </a:p>
          <a:p>
            <a:pPr marL="0" indent="0">
              <a:buNone/>
            </a:pPr>
            <a:r>
              <a:rPr lang="fr-CA" sz="2000" dirty="0"/>
              <a:t>Exemple:  </a:t>
            </a:r>
            <a:r>
              <a:rPr lang="fr-CA" sz="2000" u="sng" dirty="0" err="1"/>
              <a:t>db.employes.find</a:t>
            </a:r>
            <a:r>
              <a:rPr lang="fr-CA" sz="2000" u="sng" dirty="0"/>
              <a:t>( {"Salaire": {$in:[45000,50000,35000]}}).</a:t>
            </a:r>
          </a:p>
          <a:p>
            <a:pPr marL="0" indent="0">
              <a:buNone/>
            </a:pPr>
            <a:r>
              <a:rPr lang="fr-CA" sz="2000" dirty="0"/>
              <a:t>Il y a aussi </a:t>
            </a:r>
            <a:r>
              <a:rPr lang="fr-CA" sz="2000" b="1" dirty="0"/>
              <a:t>$</a:t>
            </a:r>
            <a:r>
              <a:rPr lang="fr-CA" sz="2000" b="1" dirty="0" err="1"/>
              <a:t>nin</a:t>
            </a:r>
            <a:r>
              <a:rPr lang="fr-CA" sz="2000" b="1" dirty="0"/>
              <a:t> </a:t>
            </a:r>
            <a:r>
              <a:rPr lang="fr-CA" sz="2000" dirty="0"/>
              <a:t>pour not in</a:t>
            </a:r>
          </a:p>
          <a:p>
            <a:pPr marL="0" indent="0">
              <a:buNone/>
            </a:pPr>
            <a:endParaRPr lang="fr-CA" sz="1500" dirty="0"/>
          </a:p>
        </p:txBody>
      </p:sp>
    </p:spTree>
    <p:extLst>
      <p:ext uri="{BB962C8B-B14F-4D97-AF65-F5344CB8AC3E}">
        <p14:creationId xmlns:p14="http://schemas.microsoft.com/office/powerpoint/2010/main" val="4228872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>
                <a:solidFill>
                  <a:srgbClr val="FFFFFF"/>
                </a:solidFill>
              </a:rPr>
              <a:t>Les bases de données NoSQL (MongoDB)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488" y="2177170"/>
            <a:ext cx="9708995" cy="4361675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2000" dirty="0"/>
              <a:t>La commande </a:t>
            </a:r>
            <a:r>
              <a:rPr lang="fr-CA" sz="2000" b="1" dirty="0"/>
              <a:t>update(). </a:t>
            </a:r>
            <a:r>
              <a:rPr lang="fr-CA" sz="2000" dirty="0"/>
              <a:t>Elle permet de mettre à jour des informations contenues dans un document.</a:t>
            </a:r>
          </a:p>
          <a:p>
            <a:pPr marL="0" indent="0">
              <a:buNone/>
            </a:pPr>
            <a:r>
              <a:rPr lang="fr-CA" sz="2000" dirty="0"/>
              <a:t>Syntaxe:  </a:t>
            </a:r>
            <a:r>
              <a:rPr lang="fr-CA" sz="2000" dirty="0" err="1"/>
              <a:t>db.collection.update</a:t>
            </a:r>
            <a:r>
              <a:rPr lang="fr-CA" sz="2000" dirty="0"/>
              <a:t>(</a:t>
            </a:r>
            <a:r>
              <a:rPr lang="fr-CA" sz="2000" dirty="0" err="1"/>
              <a:t>query</a:t>
            </a:r>
            <a:r>
              <a:rPr lang="fr-CA" sz="2000" dirty="0"/>
              <a:t>, update, options)</a:t>
            </a:r>
          </a:p>
          <a:p>
            <a:pPr lvl="3"/>
            <a:r>
              <a:rPr lang="fr-CA" sz="2000" dirty="0" err="1"/>
              <a:t>query</a:t>
            </a:r>
            <a:r>
              <a:rPr lang="fr-CA" sz="2000" dirty="0"/>
              <a:t> , indique le document à mettre à jour. </a:t>
            </a:r>
          </a:p>
          <a:p>
            <a:pPr lvl="3"/>
            <a:r>
              <a:rPr lang="fr-CA" sz="2000" dirty="0"/>
              <a:t>update, le document de mise à jour</a:t>
            </a:r>
          </a:p>
          <a:p>
            <a:pPr lvl="3"/>
            <a:r>
              <a:rPr lang="fr-CA" sz="2000" dirty="0"/>
              <a:t>option indique les options de mise à jour (si le document à mettre à jour n’existe pas, faut-il l’insérer ? ).</a:t>
            </a:r>
          </a:p>
          <a:p>
            <a:pPr marL="457200" lvl="1" indent="0">
              <a:buNone/>
            </a:pPr>
            <a:endParaRPr lang="fr-CA" sz="2000" dirty="0"/>
          </a:p>
          <a:p>
            <a:pPr marL="457200" lvl="1" indent="0">
              <a:buNone/>
            </a:pPr>
            <a:endParaRPr lang="fr-CA" sz="2000" dirty="0"/>
          </a:p>
          <a:p>
            <a:pPr marL="0" indent="0">
              <a:buNone/>
            </a:pPr>
            <a:r>
              <a:rPr lang="fr-CA" sz="2000" dirty="0"/>
              <a:t>$</a:t>
            </a:r>
            <a:r>
              <a:rPr lang="fr-CA" sz="2000" dirty="0" err="1"/>
              <a:t>inc</a:t>
            </a:r>
            <a:r>
              <a:rPr lang="fr-CA" sz="2000" dirty="0"/>
              <a:t>: permet de faire une incrémentation d’un champ par une valeur: Utile pour les UPDATE.</a:t>
            </a:r>
          </a:p>
          <a:p>
            <a:pPr marL="0" indent="0">
              <a:buNone/>
            </a:pPr>
            <a:r>
              <a:rPr lang="fr-CA" sz="2000" dirty="0"/>
              <a:t>Syntaxe: </a:t>
            </a:r>
            <a:r>
              <a:rPr lang="en-US" sz="2000" dirty="0"/>
              <a:t>$</a:t>
            </a:r>
            <a:r>
              <a:rPr lang="en-US" sz="2000" dirty="0" err="1"/>
              <a:t>inc</a:t>
            </a:r>
            <a:r>
              <a:rPr lang="en-US" sz="2000" dirty="0"/>
              <a:t>: { &lt;field1&gt;: &lt;amount1&gt;, &lt;field2&gt;: &lt;amount2&gt;, ... } }</a:t>
            </a:r>
            <a:endParaRPr lang="fr-CA" sz="2000" dirty="0"/>
          </a:p>
          <a:p>
            <a:endParaRPr lang="fr-CA" sz="2200" dirty="0"/>
          </a:p>
        </p:txBody>
      </p:sp>
    </p:spTree>
    <p:extLst>
      <p:ext uri="{BB962C8B-B14F-4D97-AF65-F5344CB8AC3E}">
        <p14:creationId xmlns:p14="http://schemas.microsoft.com/office/powerpoint/2010/main" val="2923701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5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>
                <a:solidFill>
                  <a:srgbClr val="FFFFFF"/>
                </a:solidFill>
              </a:rPr>
              <a:t>Les bases de données NoSQL (MongoDB)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646" y="2494450"/>
            <a:ext cx="4255804" cy="2095501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lvl="1" indent="0">
              <a:buNone/>
            </a:pPr>
            <a:endParaRPr lang="fr-CA" sz="6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400" dirty="0" err="1"/>
              <a:t>Exemple</a:t>
            </a:r>
            <a:r>
              <a:rPr lang="en-US" sz="1400" dirty="0"/>
              <a:t>: </a:t>
            </a:r>
            <a:r>
              <a:rPr lang="fr-CA" sz="1400" dirty="0"/>
              <a:t> </a:t>
            </a:r>
            <a:r>
              <a:rPr lang="fr-CA" sz="1400" dirty="0" err="1"/>
              <a:t>db.employes.update</a:t>
            </a:r>
            <a:r>
              <a:rPr lang="fr-CA" sz="1400" dirty="0"/>
              <a:t> </a:t>
            </a:r>
            <a:r>
              <a:rPr lang="fr-CA" sz="1400" b="1" dirty="0"/>
              <a:t>(</a:t>
            </a:r>
          </a:p>
          <a:p>
            <a:pPr marL="0" indent="0">
              <a:buNone/>
            </a:pPr>
            <a:r>
              <a:rPr lang="fr-CA" sz="1400" dirty="0"/>
              <a:t>  </a:t>
            </a:r>
            <a:r>
              <a:rPr lang="fr-CA" sz="1400" b="1" dirty="0"/>
              <a:t>{"_id":11},</a:t>
            </a:r>
          </a:p>
          <a:p>
            <a:pPr marL="0" indent="0">
              <a:buNone/>
            </a:pPr>
            <a:r>
              <a:rPr lang="fr-CA" sz="1400" dirty="0"/>
              <a:t>  </a:t>
            </a:r>
            <a:r>
              <a:rPr lang="fr-CA" sz="1400" b="1" dirty="0"/>
              <a:t>{</a:t>
            </a:r>
          </a:p>
          <a:p>
            <a:pPr marL="0" indent="0">
              <a:buNone/>
            </a:pPr>
            <a:r>
              <a:rPr lang="fr-CA" sz="1400" dirty="0"/>
              <a:t>  $</a:t>
            </a:r>
            <a:r>
              <a:rPr lang="fr-CA" sz="1400" dirty="0" err="1"/>
              <a:t>inc</a:t>
            </a:r>
            <a:r>
              <a:rPr lang="fr-CA" sz="1400" b="1" dirty="0"/>
              <a:t>: {"Salaire": 20}</a:t>
            </a:r>
          </a:p>
          <a:p>
            <a:pPr marL="0" indent="0">
              <a:buNone/>
            </a:pPr>
            <a:r>
              <a:rPr lang="fr-CA" sz="1400" dirty="0"/>
              <a:t>  </a:t>
            </a:r>
            <a:r>
              <a:rPr lang="fr-CA" sz="1400" b="1" dirty="0"/>
              <a:t>}</a:t>
            </a:r>
          </a:p>
          <a:p>
            <a:pPr marL="0" indent="0">
              <a:buNone/>
            </a:pPr>
            <a:r>
              <a:rPr lang="fr-CA" sz="1400" b="1" dirty="0"/>
              <a:t>);</a:t>
            </a:r>
            <a:endParaRPr lang="fr-CA" sz="14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A50EB8B-2BC6-442A-A7AF-76FBCBE595DB}"/>
              </a:ext>
            </a:extLst>
          </p:cNvPr>
          <p:cNvSpPr txBox="1"/>
          <p:nvPr/>
        </p:nvSpPr>
        <p:spPr>
          <a:xfrm>
            <a:off x="6355112" y="4898255"/>
            <a:ext cx="40535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CA" dirty="0"/>
              <a:t>Comme id=11, a été trouvé alors le nombre d’insertions est égale à 0 alors que le nombre de mise à jour est 1 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5D7C2D1-375F-4700-BC6A-F6C089E21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7125" y="2812887"/>
            <a:ext cx="5899166" cy="194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676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>
                <a:solidFill>
                  <a:srgbClr val="FFFFFF"/>
                </a:solidFill>
              </a:rPr>
              <a:t>Les bases de données NoSQL (MongoDB)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8085" y="2177172"/>
            <a:ext cx="8818223" cy="955474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lvl="1" indent="0">
              <a:buNone/>
            </a:pPr>
            <a:endParaRPr lang="fr-CA" dirty="0">
              <a:sym typeface="Wingdings" panose="05000000000000000000" pitchFamily="2" charset="2"/>
            </a:endParaRPr>
          </a:p>
          <a:p>
            <a:pPr lvl="1"/>
            <a:endParaRPr lang="fr-CA" dirty="0"/>
          </a:p>
          <a:p>
            <a:pPr marL="457200" lvl="1" indent="0">
              <a:buNone/>
            </a:pPr>
            <a:endParaRPr lang="fr-CA" dirty="0">
              <a:sym typeface="Wingdings" panose="05000000000000000000" pitchFamily="2" charset="2"/>
            </a:endParaRPr>
          </a:p>
          <a:p>
            <a:pPr lvl="1"/>
            <a:endParaRPr lang="fr-CA" dirty="0"/>
          </a:p>
          <a:p>
            <a:pPr marL="0" indent="0">
              <a:buNone/>
            </a:pPr>
            <a:endParaRPr lang="fr-CA" sz="24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0BF54D4-ACAA-4F89-BB6D-0C730BA59791}"/>
              </a:ext>
            </a:extLst>
          </p:cNvPr>
          <p:cNvSpPr txBox="1"/>
          <p:nvPr/>
        </p:nvSpPr>
        <p:spPr>
          <a:xfrm>
            <a:off x="1751864" y="2209457"/>
            <a:ext cx="8010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CA" dirty="0"/>
              <a:t>Comme id=99,  n’a pas  été trouvé et l’option </a:t>
            </a:r>
            <a:r>
              <a:rPr lang="fr-CA" dirty="0" err="1"/>
              <a:t>upsert</a:t>
            </a:r>
            <a:r>
              <a:rPr lang="fr-CA" dirty="0"/>
              <a:t> est à </a:t>
            </a:r>
            <a:r>
              <a:rPr lang="fr-CA" dirty="0" err="1"/>
              <a:t>true</a:t>
            </a:r>
            <a:r>
              <a:rPr lang="fr-CA" dirty="0"/>
              <a:t> alors le nombre d’insertions est égale  à 1 alors que le nombre de mise à jour est 0 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97611749-6AE5-4AF2-9346-5CD91022B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788" y="3194860"/>
            <a:ext cx="733425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5741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>
                <a:solidFill>
                  <a:srgbClr val="FFFFFF"/>
                </a:solidFill>
              </a:rPr>
              <a:t>Les bases de données NoSQL (MongoDB)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821" y="2177170"/>
            <a:ext cx="9708995" cy="3567173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70000" lnSpcReduction="20000"/>
          </a:bodyPr>
          <a:lstStyle/>
          <a:p>
            <a:pPr marL="457200" lvl="1" indent="0">
              <a:buNone/>
            </a:pPr>
            <a:endParaRPr lang="fr-CA" sz="22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fr-CA" sz="2200" dirty="0"/>
          </a:p>
          <a:p>
            <a:pPr marL="0" indent="0">
              <a:buNone/>
            </a:pPr>
            <a:r>
              <a:rPr lang="fr-CA" dirty="0"/>
              <a:t>La commande </a:t>
            </a:r>
            <a:r>
              <a:rPr lang="fr-CA" b="1" dirty="0" err="1"/>
              <a:t>remove</a:t>
            </a:r>
            <a:r>
              <a:rPr lang="fr-CA" b="1" dirty="0"/>
              <a:t>() </a:t>
            </a:r>
            <a:r>
              <a:rPr lang="fr-CA" dirty="0"/>
              <a:t>permet de supprimer un ou plusieurs documents selon le critère fournis</a:t>
            </a:r>
          </a:p>
          <a:p>
            <a:pPr marL="457200" lvl="1" indent="0">
              <a:buNone/>
            </a:pPr>
            <a:endParaRPr lang="fr-CA" sz="2200" dirty="0"/>
          </a:p>
          <a:p>
            <a:pPr marL="0" indent="0">
              <a:buNone/>
            </a:pPr>
            <a:r>
              <a:rPr lang="fr-CA" sz="2600" dirty="0"/>
              <a:t>Exemple :Suppression</a:t>
            </a:r>
          </a:p>
          <a:p>
            <a:pPr marL="457200" lvl="1" indent="0">
              <a:buNone/>
            </a:pPr>
            <a:r>
              <a:rPr lang="fr-CA" sz="2200" dirty="0" err="1"/>
              <a:t>db.Programmes.remove</a:t>
            </a:r>
            <a:r>
              <a:rPr lang="fr-CA" sz="2200" dirty="0"/>
              <a:t>({"_id":99}); </a:t>
            </a:r>
          </a:p>
          <a:p>
            <a:pPr marL="457200" lvl="1" indent="0">
              <a:buNone/>
            </a:pPr>
            <a:r>
              <a:rPr lang="fr-CA" sz="2200" dirty="0" err="1"/>
              <a:t>db.Programmes.remove</a:t>
            </a:r>
            <a:r>
              <a:rPr lang="fr-CA" sz="2200" dirty="0"/>
              <a:t>({"nom":"</a:t>
            </a:r>
            <a:r>
              <a:rPr lang="fr-CA" sz="2200" dirty="0" err="1"/>
              <a:t>Ruba</a:t>
            </a:r>
            <a:r>
              <a:rPr lang="fr-CA" sz="2200" dirty="0"/>
              <a:t>"});</a:t>
            </a:r>
          </a:p>
          <a:p>
            <a:pPr marL="457200" lvl="1" indent="0">
              <a:buNone/>
            </a:pPr>
            <a:endParaRPr lang="fr-CA" sz="2200" dirty="0"/>
          </a:p>
          <a:p>
            <a:pPr marL="0" indent="0">
              <a:buNone/>
            </a:pPr>
            <a:r>
              <a:rPr lang="fr-CA" sz="2600" dirty="0"/>
              <a:t>La commande count() permet de compter le nombre de documents à l’intérieur d’une collection.</a:t>
            </a:r>
          </a:p>
          <a:p>
            <a:pPr marL="0" indent="0">
              <a:buNone/>
            </a:pPr>
            <a:r>
              <a:rPr lang="fr-CA" sz="2200" dirty="0" err="1"/>
              <a:t>db.Programmes.count</a:t>
            </a:r>
            <a:r>
              <a:rPr lang="fr-CA" sz="2200" b="1" dirty="0"/>
              <a:t>();</a:t>
            </a:r>
          </a:p>
          <a:p>
            <a:pPr marL="0" indent="0">
              <a:buNone/>
            </a:pPr>
            <a:r>
              <a:rPr lang="fr-CA" sz="2200" dirty="0" err="1"/>
              <a:t>db.Programmes.count</a:t>
            </a:r>
            <a:r>
              <a:rPr lang="fr-CA" sz="2200" b="1" dirty="0"/>
              <a:t>({"</a:t>
            </a:r>
            <a:r>
              <a:rPr lang="fr-CA" sz="2200" b="1" dirty="0" err="1"/>
              <a:t>nom":"Patoche</a:t>
            </a:r>
            <a:r>
              <a:rPr lang="fr-CA" sz="2200" b="1" dirty="0"/>
              <a:t>"});</a:t>
            </a:r>
            <a:endParaRPr lang="fr-CA" sz="2200" dirty="0"/>
          </a:p>
          <a:p>
            <a:pPr marL="457200" lvl="1" indent="0">
              <a:buNone/>
            </a:pPr>
            <a:endParaRPr lang="fr-CA" sz="2200" dirty="0">
              <a:sym typeface="Wingdings" panose="05000000000000000000" pitchFamily="2" charset="2"/>
            </a:endParaRPr>
          </a:p>
          <a:p>
            <a:pPr lvl="1"/>
            <a:endParaRPr lang="fr-CA" sz="2200" dirty="0"/>
          </a:p>
          <a:p>
            <a:endParaRPr lang="fr-CA" sz="2200" dirty="0"/>
          </a:p>
        </p:txBody>
      </p:sp>
    </p:spTree>
    <p:extLst>
      <p:ext uri="{BB962C8B-B14F-4D97-AF65-F5344CB8AC3E}">
        <p14:creationId xmlns:p14="http://schemas.microsoft.com/office/powerpoint/2010/main" val="7106442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1005"/>
            <a:ext cx="10515600" cy="1325563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r-CA" dirty="0">
                <a:solidFill>
                  <a:schemeClr val="bg1"/>
                </a:solidFill>
              </a:rPr>
              <a:t>Les bases de données NoSQL (MongoDB)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6568"/>
            <a:ext cx="10515600" cy="4351338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CA" b="1" dirty="0">
                <a:sym typeface="Wingdings" panose="05000000000000000000" pitchFamily="2" charset="2"/>
              </a:rPr>
              <a:t>C# et MongoDB</a:t>
            </a:r>
          </a:p>
          <a:p>
            <a:pPr marL="457200" lvl="1" indent="0">
              <a:buNone/>
            </a:pPr>
            <a:r>
              <a:rPr lang="fr-CA" dirty="0">
                <a:sym typeface="Wingdings" panose="05000000000000000000" pitchFamily="2" charset="2"/>
              </a:rPr>
              <a:t>Dans la console du gestionnaire des Packages, tapez la commande suivante:</a:t>
            </a:r>
          </a:p>
          <a:p>
            <a:pPr marL="457200" lvl="1" indent="0">
              <a:buNone/>
            </a:pPr>
            <a:endParaRPr lang="fr-CA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fr-CA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fr-CA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fr-CA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fr-CA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fr-CA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fr-CA" dirty="0">
                <a:sym typeface="Wingdings" panose="05000000000000000000" pitchFamily="2" charset="2"/>
              </a:rPr>
              <a:t>Install-Package </a:t>
            </a:r>
            <a:r>
              <a:rPr lang="fr-CA" dirty="0" err="1">
                <a:sym typeface="Wingdings" panose="05000000000000000000" pitchFamily="2" charset="2"/>
              </a:rPr>
              <a:t>MongoDB.Driver</a:t>
            </a:r>
            <a:r>
              <a:rPr lang="fr-CA" dirty="0">
                <a:sym typeface="Wingdings" panose="05000000000000000000" pitchFamily="2" charset="2"/>
              </a:rPr>
              <a:t> -Version 2.9.3</a:t>
            </a:r>
          </a:p>
          <a:p>
            <a:pPr marL="457200" lvl="1" indent="0">
              <a:buNone/>
            </a:pPr>
            <a:endParaRPr lang="fr-CA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CA" dirty="0">
                <a:sym typeface="Wingdings" panose="05000000000000000000" pitchFamily="2" charset="2"/>
              </a:rPr>
              <a:t>Puis…….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using </a:t>
            </a:r>
            <a:r>
              <a:rPr lang="en-US" dirty="0" err="1">
                <a:sym typeface="Wingdings" panose="05000000000000000000" pitchFamily="2" charset="2"/>
              </a:rPr>
              <a:t>MongoDB.Driver</a:t>
            </a:r>
            <a:r>
              <a:rPr lang="en-US" dirty="0">
                <a:sym typeface="Wingdings" panose="05000000000000000000" pitchFamily="2" charset="2"/>
              </a:rPr>
              <a:t>;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using </a:t>
            </a:r>
            <a:r>
              <a:rPr lang="en-US" dirty="0" err="1">
                <a:sym typeface="Wingdings" panose="05000000000000000000" pitchFamily="2" charset="2"/>
              </a:rPr>
              <a:t>MongoDB.Bson</a:t>
            </a:r>
            <a:r>
              <a:rPr lang="en-US" dirty="0">
                <a:sym typeface="Wingdings" panose="05000000000000000000" pitchFamily="2" charset="2"/>
              </a:rPr>
              <a:t>;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La </a:t>
            </a:r>
            <a:r>
              <a:rPr lang="en-US" dirty="0" err="1">
                <a:sym typeface="Wingdings" panose="05000000000000000000" pitchFamily="2" charset="2"/>
              </a:rPr>
              <a:t>chaine</a:t>
            </a:r>
            <a:r>
              <a:rPr lang="en-US" dirty="0">
                <a:sym typeface="Wingdings" panose="05000000000000000000" pitchFamily="2" charset="2"/>
              </a:rPr>
              <a:t>  de </a:t>
            </a:r>
            <a:r>
              <a:rPr lang="en-US" dirty="0" err="1">
                <a:sym typeface="Wingdings" panose="05000000000000000000" pitchFamily="2" charset="2"/>
              </a:rPr>
              <a:t>conenxion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est</a:t>
            </a:r>
            <a:r>
              <a:rPr lang="en-US" dirty="0">
                <a:sym typeface="Wingdings" panose="05000000000000000000" pitchFamily="2" charset="2"/>
              </a:rPr>
              <a:t> de la </a:t>
            </a:r>
            <a:r>
              <a:rPr lang="en-US" dirty="0" err="1">
                <a:sym typeface="Wingdings" panose="05000000000000000000" pitchFamily="2" charset="2"/>
              </a:rPr>
              <a:t>forme</a:t>
            </a:r>
            <a:r>
              <a:rPr lang="en-US" dirty="0">
                <a:sym typeface="Wingdings" panose="05000000000000000000" pitchFamily="2" charset="2"/>
              </a:rPr>
              <a:t>: </a:t>
            </a:r>
            <a:r>
              <a:rPr lang="en-US" dirty="0"/>
              <a:t> "</a:t>
            </a:r>
            <a:r>
              <a:rPr lang="en-US" dirty="0" err="1"/>
              <a:t>mongodb</a:t>
            </a:r>
            <a:r>
              <a:rPr lang="en-US" dirty="0"/>
              <a:t>://localhost:27017“: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private const string </a:t>
            </a:r>
            <a:r>
              <a:rPr lang="en-US" dirty="0" err="1">
                <a:solidFill>
                  <a:srgbClr val="FF0000"/>
                </a:solidFill>
              </a:rPr>
              <a:t>connectionString</a:t>
            </a:r>
            <a:r>
              <a:rPr lang="en-US" dirty="0">
                <a:solidFill>
                  <a:srgbClr val="FF0000"/>
                </a:solidFill>
              </a:rPr>
              <a:t> = "</a:t>
            </a:r>
            <a:r>
              <a:rPr lang="en-US" dirty="0" err="1">
                <a:solidFill>
                  <a:srgbClr val="FF0000"/>
                </a:solidFill>
              </a:rPr>
              <a:t>mongodb</a:t>
            </a:r>
            <a:r>
              <a:rPr lang="en-US" dirty="0">
                <a:solidFill>
                  <a:srgbClr val="FF0000"/>
                </a:solidFill>
              </a:rPr>
              <a:t>://localhost:27017";</a:t>
            </a:r>
            <a:endParaRPr lang="fr-CA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7B49064-10D8-4333-8710-E23BE0D07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768" y="2449996"/>
            <a:ext cx="83343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6979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solidFill>
            <a:schemeClr val="tx2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 dirty="0">
                <a:solidFill>
                  <a:srgbClr val="FFFFFF"/>
                </a:solidFill>
              </a:rPr>
              <a:t>Les bases de données NoSQL (MongoDB)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3667" y="2177170"/>
            <a:ext cx="9708995" cy="3946539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457200" lvl="1" indent="0">
              <a:buNone/>
            </a:pPr>
            <a:endParaRPr lang="fr-CA" sz="17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CA" sz="2100" dirty="0">
                <a:sym typeface="Wingdings" panose="05000000000000000000" pitchFamily="2" charset="2"/>
              </a:rPr>
              <a:t>Une fois connecté au serveur,  il faudra indiquer quelle base de données utilisée. Puis quelle collection de la base de données. Voici les étapes:</a:t>
            </a:r>
          </a:p>
          <a:p>
            <a:pPr marL="457200" lvl="1" indent="0">
              <a:buNone/>
            </a:pPr>
            <a:endParaRPr lang="fr-CA" sz="17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1700" dirty="0" err="1"/>
              <a:t>MongoClient</a:t>
            </a:r>
            <a:r>
              <a:rPr lang="en-US" sz="1700" dirty="0"/>
              <a:t> </a:t>
            </a:r>
            <a:r>
              <a:rPr lang="en-US" sz="1700" dirty="0" err="1"/>
              <a:t>mong</a:t>
            </a:r>
            <a:r>
              <a:rPr lang="en-US" sz="1700" dirty="0"/>
              <a:t> = new </a:t>
            </a:r>
            <a:r>
              <a:rPr lang="en-US" sz="1700" dirty="0" err="1"/>
              <a:t>MongoClient</a:t>
            </a:r>
            <a:r>
              <a:rPr lang="en-US" sz="1700" dirty="0"/>
              <a:t>(</a:t>
            </a:r>
            <a:r>
              <a:rPr lang="en-US" sz="1700" dirty="0" err="1"/>
              <a:t>connectionString</a:t>
            </a:r>
            <a:r>
              <a:rPr lang="en-US" sz="1700" dirty="0"/>
              <a:t>);</a:t>
            </a:r>
          </a:p>
          <a:p>
            <a:pPr marL="0" indent="0">
              <a:buNone/>
            </a:pPr>
            <a:r>
              <a:rPr lang="fr-CA" sz="1700" dirty="0" err="1"/>
              <a:t>IMongoDatabase</a:t>
            </a:r>
            <a:r>
              <a:rPr lang="fr-CA" sz="1700" dirty="0"/>
              <a:t> </a:t>
            </a:r>
            <a:r>
              <a:rPr lang="fr-CA" sz="1700" dirty="0" err="1"/>
              <a:t>db</a:t>
            </a:r>
            <a:r>
              <a:rPr lang="fr-CA" sz="1700" dirty="0"/>
              <a:t> = </a:t>
            </a:r>
            <a:r>
              <a:rPr lang="fr-CA" sz="1700" dirty="0" err="1"/>
              <a:t>mong.GetDatabase</a:t>
            </a:r>
            <a:r>
              <a:rPr lang="fr-CA" sz="1700" dirty="0"/>
              <a:t>("</a:t>
            </a:r>
            <a:r>
              <a:rPr lang="fr-CA" sz="1700" dirty="0" err="1"/>
              <a:t>bdSimba</a:t>
            </a:r>
            <a:r>
              <a:rPr lang="fr-CA" sz="1700" dirty="0"/>
              <a:t>");</a:t>
            </a:r>
          </a:p>
          <a:p>
            <a:pPr marL="0" indent="0">
              <a:buNone/>
            </a:pPr>
            <a:r>
              <a:rPr lang="fr-CA" sz="1700" dirty="0"/>
              <a:t> </a:t>
            </a:r>
            <a:r>
              <a:rPr lang="fr-CA" sz="1700" dirty="0" err="1"/>
              <a:t>IMongoCollection</a:t>
            </a:r>
            <a:r>
              <a:rPr lang="fr-CA" sz="1700" dirty="0"/>
              <a:t>&lt;</a:t>
            </a:r>
            <a:r>
              <a:rPr lang="fr-CA" sz="1700" dirty="0" err="1"/>
              <a:t>BsonDocument</a:t>
            </a:r>
            <a:r>
              <a:rPr lang="fr-CA" sz="1700" dirty="0"/>
              <a:t>&gt; </a:t>
            </a:r>
            <a:r>
              <a:rPr lang="fr-CA" sz="1700" dirty="0" err="1"/>
              <a:t>colectionDoc</a:t>
            </a:r>
            <a:r>
              <a:rPr lang="fr-CA" sz="1700" dirty="0"/>
              <a:t> = </a:t>
            </a:r>
            <a:r>
              <a:rPr lang="fr-CA" sz="1700" dirty="0" err="1"/>
              <a:t>db.GetCollection</a:t>
            </a:r>
            <a:r>
              <a:rPr lang="fr-CA" sz="1700" dirty="0"/>
              <a:t>&lt;</a:t>
            </a:r>
            <a:r>
              <a:rPr lang="fr-CA" sz="1700" dirty="0" err="1"/>
              <a:t>BsonDocument</a:t>
            </a:r>
            <a:r>
              <a:rPr lang="fr-CA" sz="1700" dirty="0"/>
              <a:t>&gt;("Programme");</a:t>
            </a:r>
          </a:p>
          <a:p>
            <a:pPr marL="0" indent="0">
              <a:buNone/>
            </a:pPr>
            <a:endParaRPr lang="fr-CA" sz="17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CA" sz="1700" dirty="0">
                <a:sym typeface="Wingdings" panose="05000000000000000000" pitchFamily="2" charset="2"/>
              </a:rPr>
              <a:t>À partir de maintenant, on peut insérer, rechercher, modifier et supprimer:</a:t>
            </a:r>
          </a:p>
          <a:p>
            <a:pPr marL="0" indent="0">
              <a:buNone/>
            </a:pPr>
            <a:r>
              <a:rPr lang="fr-CA" sz="1700" dirty="0">
                <a:sym typeface="Wingdings" panose="05000000000000000000" pitchFamily="2" charset="2"/>
              </a:rPr>
              <a:t>Pour rechercher, il faudra définir un critère de recherche. Ce critère est vide lorsqu’aucun critère n’est défini.</a:t>
            </a:r>
          </a:p>
          <a:p>
            <a:pPr marL="457200" lvl="1" indent="0">
              <a:buNone/>
            </a:pPr>
            <a:endParaRPr lang="fr-CA" sz="1700" dirty="0">
              <a:sym typeface="Wingdings" panose="05000000000000000000" pitchFamily="2" charset="2"/>
            </a:endParaRPr>
          </a:p>
          <a:p>
            <a:pPr lvl="1"/>
            <a:endParaRPr lang="fr-CA" sz="1700" dirty="0"/>
          </a:p>
          <a:p>
            <a:endParaRPr lang="fr-CA" sz="1700" dirty="0"/>
          </a:p>
        </p:txBody>
      </p:sp>
    </p:spTree>
    <p:extLst>
      <p:ext uri="{BB962C8B-B14F-4D97-AF65-F5344CB8AC3E}">
        <p14:creationId xmlns:p14="http://schemas.microsoft.com/office/powerpoint/2010/main" val="28583047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>
                <a:solidFill>
                  <a:srgbClr val="FFFFFF"/>
                </a:solidFill>
              </a:rPr>
              <a:t>Les bases de données NoSQL (MongoDB)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3667" y="2177170"/>
            <a:ext cx="9708995" cy="3567173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77500" lnSpcReduction="20000"/>
          </a:bodyPr>
          <a:lstStyle/>
          <a:p>
            <a:pPr marL="457200" lvl="1" indent="0">
              <a:buNone/>
            </a:pPr>
            <a:endParaRPr lang="fr-CA" sz="20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fr-CA" sz="20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fr-CA" sz="2000" dirty="0">
                <a:sym typeface="Wingdings" panose="05000000000000000000" pitchFamily="2" charset="2"/>
              </a:rPr>
              <a:t>Exemple 1: Afficher tout (aucun critère)</a:t>
            </a:r>
          </a:p>
          <a:p>
            <a:pPr marL="457200" lvl="1" indent="0">
              <a:buNone/>
            </a:pPr>
            <a:endParaRPr lang="fr-CA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CA" dirty="0"/>
              <a:t> var </a:t>
            </a:r>
            <a:r>
              <a:rPr lang="fr-CA" dirty="0" err="1"/>
              <a:t>critere</a:t>
            </a:r>
            <a:r>
              <a:rPr lang="fr-CA" dirty="0"/>
              <a:t> = </a:t>
            </a:r>
            <a:r>
              <a:rPr lang="fr-CA" dirty="0" err="1"/>
              <a:t>Builders</a:t>
            </a:r>
            <a:r>
              <a:rPr lang="fr-CA" dirty="0"/>
              <a:t>&lt;</a:t>
            </a:r>
            <a:r>
              <a:rPr lang="fr-CA" dirty="0" err="1"/>
              <a:t>BsonDocument</a:t>
            </a:r>
            <a:r>
              <a:rPr lang="fr-CA" dirty="0"/>
              <a:t>&gt;.</a:t>
            </a:r>
            <a:r>
              <a:rPr lang="fr-CA" dirty="0" err="1"/>
              <a:t>Filter.Empty</a:t>
            </a:r>
            <a:r>
              <a:rPr lang="fr-CA" dirty="0"/>
              <a:t>;</a:t>
            </a:r>
          </a:p>
          <a:p>
            <a:pPr marL="0" indent="0">
              <a:buNone/>
            </a:pPr>
            <a:r>
              <a:rPr lang="en-US" dirty="0"/>
              <a:t>            var </a:t>
            </a:r>
            <a:r>
              <a:rPr lang="en-US" dirty="0" err="1"/>
              <a:t>resultat</a:t>
            </a:r>
            <a:r>
              <a:rPr lang="en-US" dirty="0"/>
              <a:t> = </a:t>
            </a:r>
            <a:r>
              <a:rPr lang="en-US" dirty="0" err="1"/>
              <a:t>colectionDoc.Find</a:t>
            </a:r>
            <a:r>
              <a:rPr lang="en-US" dirty="0"/>
              <a:t>(</a:t>
            </a:r>
            <a:r>
              <a:rPr lang="en-US" dirty="0" err="1"/>
              <a:t>critere</a:t>
            </a:r>
            <a:r>
              <a:rPr lang="en-US" dirty="0"/>
              <a:t>).</a:t>
            </a:r>
            <a:r>
              <a:rPr lang="en-US" dirty="0" err="1"/>
              <a:t>ToList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sv-SE" dirty="0"/>
              <a:t>            foreach (var doc in resultat)</a:t>
            </a:r>
          </a:p>
          <a:p>
            <a:pPr marL="0" indent="0">
              <a:buNone/>
            </a:pPr>
            <a:r>
              <a:rPr lang="fr-CA" dirty="0"/>
              <a:t>            {</a:t>
            </a:r>
          </a:p>
          <a:p>
            <a:pPr marL="0" indent="0">
              <a:buNone/>
            </a:pPr>
            <a:r>
              <a:rPr lang="fr-CA" dirty="0"/>
              <a:t>                </a:t>
            </a:r>
            <a:r>
              <a:rPr lang="fr-CA" dirty="0" err="1"/>
              <a:t>Console.WriteLine</a:t>
            </a:r>
            <a:r>
              <a:rPr lang="fr-CA" dirty="0"/>
              <a:t>(doc);</a:t>
            </a:r>
          </a:p>
          <a:p>
            <a:pPr marL="0" indent="0">
              <a:buNone/>
            </a:pPr>
            <a:r>
              <a:rPr lang="fr-CA" dirty="0"/>
              <a:t>                </a:t>
            </a:r>
            <a:r>
              <a:rPr lang="fr-CA" dirty="0" err="1"/>
              <a:t>Console.Read</a:t>
            </a:r>
            <a:r>
              <a:rPr lang="fr-CA" dirty="0"/>
              <a:t>();</a:t>
            </a:r>
          </a:p>
          <a:p>
            <a:pPr marL="0" indent="0">
              <a:buNone/>
            </a:pPr>
            <a:r>
              <a:rPr lang="fr-CA" dirty="0"/>
              <a:t>            }</a:t>
            </a:r>
            <a:endParaRPr lang="fr-CA" sz="2000" dirty="0">
              <a:sym typeface="Wingdings" panose="05000000000000000000" pitchFamily="2" charset="2"/>
            </a:endParaRPr>
          </a:p>
          <a:p>
            <a:pPr lvl="1"/>
            <a:endParaRPr lang="fr-CA" sz="2000" dirty="0"/>
          </a:p>
          <a:p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9742318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>
                <a:solidFill>
                  <a:srgbClr val="FFFFFF"/>
                </a:solidFill>
              </a:rPr>
              <a:t>Les bases de données NoSQL (MongoDB)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488" y="2177170"/>
            <a:ext cx="9708995" cy="3567173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92500" lnSpcReduction="20000"/>
          </a:bodyPr>
          <a:lstStyle/>
          <a:p>
            <a:pPr marL="457200" lvl="1" indent="0">
              <a:buNone/>
            </a:pPr>
            <a:endParaRPr lang="fr-CA" sz="19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fr-CA" sz="19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fr-CA" sz="1900" dirty="0">
                <a:sym typeface="Wingdings" panose="05000000000000000000" pitchFamily="2" charset="2"/>
              </a:rPr>
              <a:t>Exemple 2:</a:t>
            </a:r>
          </a:p>
          <a:p>
            <a:pPr marL="0" indent="0">
              <a:buNone/>
            </a:pPr>
            <a:r>
              <a:rPr lang="fr-CA" sz="1900" dirty="0"/>
              <a:t>var filter2 = </a:t>
            </a:r>
            <a:r>
              <a:rPr lang="fr-CA" sz="1900" dirty="0" err="1"/>
              <a:t>Builders</a:t>
            </a:r>
            <a:r>
              <a:rPr lang="fr-CA" sz="1900" dirty="0"/>
              <a:t>&lt;</a:t>
            </a:r>
            <a:r>
              <a:rPr lang="fr-CA" sz="1900" dirty="0" err="1"/>
              <a:t>BsonDocument</a:t>
            </a:r>
            <a:r>
              <a:rPr lang="fr-CA" sz="1900" dirty="0"/>
              <a:t>&gt;.</a:t>
            </a:r>
            <a:r>
              <a:rPr lang="fr-CA" sz="1900" dirty="0" err="1"/>
              <a:t>Filter.Eq</a:t>
            </a:r>
            <a:r>
              <a:rPr lang="fr-CA" sz="1900" dirty="0"/>
              <a:t>("nom", "Lechat");</a:t>
            </a:r>
          </a:p>
          <a:p>
            <a:pPr marL="0" indent="0">
              <a:buNone/>
            </a:pPr>
            <a:r>
              <a:rPr lang="fr-CA" sz="1900" dirty="0"/>
              <a:t>            var resultat2 = </a:t>
            </a:r>
            <a:r>
              <a:rPr lang="fr-CA" sz="1900" dirty="0" err="1"/>
              <a:t>colectionDoc.Find</a:t>
            </a:r>
            <a:r>
              <a:rPr lang="fr-CA" sz="1900" dirty="0"/>
              <a:t>(filter2).</a:t>
            </a:r>
            <a:r>
              <a:rPr lang="fr-CA" sz="1900" dirty="0" err="1"/>
              <a:t>ToList</a:t>
            </a:r>
            <a:r>
              <a:rPr lang="fr-CA" sz="1900" dirty="0"/>
              <a:t>();</a:t>
            </a:r>
          </a:p>
          <a:p>
            <a:pPr marL="0" indent="0">
              <a:buNone/>
            </a:pPr>
            <a:endParaRPr lang="fr-CA" sz="1900" dirty="0"/>
          </a:p>
          <a:p>
            <a:pPr marL="0" indent="0">
              <a:buNone/>
            </a:pPr>
            <a:r>
              <a:rPr lang="sv-SE" sz="1900" dirty="0"/>
              <a:t>            foreach (var doc2 in resultat2)</a:t>
            </a:r>
          </a:p>
          <a:p>
            <a:pPr marL="0" indent="0">
              <a:buNone/>
            </a:pPr>
            <a:r>
              <a:rPr lang="fr-CA" sz="1900" dirty="0"/>
              <a:t>            {</a:t>
            </a:r>
          </a:p>
          <a:p>
            <a:pPr marL="0" indent="0">
              <a:buNone/>
            </a:pPr>
            <a:r>
              <a:rPr lang="fr-CA" sz="1900" dirty="0"/>
              <a:t>                </a:t>
            </a:r>
            <a:r>
              <a:rPr lang="fr-CA" sz="1900" dirty="0" err="1"/>
              <a:t>Console.WriteLine</a:t>
            </a:r>
            <a:r>
              <a:rPr lang="fr-CA" sz="1900" dirty="0"/>
              <a:t>(doc2);</a:t>
            </a:r>
          </a:p>
          <a:p>
            <a:pPr marL="0" indent="0">
              <a:buNone/>
            </a:pPr>
            <a:r>
              <a:rPr lang="fr-CA" sz="1900" dirty="0"/>
              <a:t>                </a:t>
            </a:r>
            <a:r>
              <a:rPr lang="fr-CA" sz="1900" dirty="0" err="1"/>
              <a:t>Console.Read</a:t>
            </a:r>
            <a:r>
              <a:rPr lang="fr-CA" sz="1900" dirty="0"/>
              <a:t>();</a:t>
            </a:r>
          </a:p>
          <a:p>
            <a:pPr marL="0" indent="0">
              <a:buNone/>
            </a:pPr>
            <a:r>
              <a:rPr lang="fr-CA" sz="1900" dirty="0"/>
              <a:t>            }</a:t>
            </a:r>
            <a:endParaRPr lang="fr-CA" sz="19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fr-CA" sz="1900" dirty="0">
              <a:sym typeface="Wingdings" panose="05000000000000000000" pitchFamily="2" charset="2"/>
            </a:endParaRPr>
          </a:p>
          <a:p>
            <a:pPr lvl="1"/>
            <a:endParaRPr lang="fr-CA" sz="1900" dirty="0"/>
          </a:p>
          <a:p>
            <a:endParaRPr lang="fr-CA" sz="1900" dirty="0"/>
          </a:p>
        </p:txBody>
      </p:sp>
    </p:spTree>
    <p:extLst>
      <p:ext uri="{BB962C8B-B14F-4D97-AF65-F5344CB8AC3E}">
        <p14:creationId xmlns:p14="http://schemas.microsoft.com/office/powerpoint/2010/main" val="1996187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>
                <a:solidFill>
                  <a:srgbClr val="FFFFFF"/>
                </a:solidFill>
              </a:rPr>
              <a:t>Les bases de données NoSQL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488" y="2134924"/>
            <a:ext cx="9708995" cy="3880439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fr-CA" sz="2000" dirty="0"/>
              <a:t>Vers le milieu des années 70, nous avons vu naître les </a:t>
            </a:r>
            <a:r>
              <a:rPr lang="fr-CA" sz="2000" dirty="0" err="1"/>
              <a:t>SGBDs</a:t>
            </a:r>
            <a:r>
              <a:rPr lang="fr-CA" sz="2000" dirty="0"/>
              <a:t> </a:t>
            </a:r>
            <a:r>
              <a:rPr lang="fr-CA" sz="2000" dirty="0">
                <a:solidFill>
                  <a:srgbClr val="FF0000"/>
                </a:solidFill>
              </a:rPr>
              <a:t>relationnels</a:t>
            </a:r>
            <a:r>
              <a:rPr lang="fr-CA" sz="2000" dirty="0"/>
              <a:t>, qui utilisent le modèle relationnel de Edgar Frank « Ted » Codd. Aujourd’hui les SGBD relationnels sont présents dans la majorité des entreprises et représente la plus grosse part du marché des SGBD. </a:t>
            </a:r>
            <a:r>
              <a:rPr lang="fr-CA" sz="2000" dirty="0">
                <a:hlinkClick r:id="rId2"/>
              </a:rPr>
              <a:t>https://db-engines.com/en/ranking</a:t>
            </a:r>
            <a:r>
              <a:rPr lang="fr-CA" sz="2000" dirty="0"/>
              <a:t> </a:t>
            </a:r>
          </a:p>
          <a:p>
            <a:r>
              <a:rPr lang="fr-FR" sz="2000" dirty="0"/>
              <a:t>Le succès des SGBDR est sans doute parce qu’ils tirent leur fondement des </a:t>
            </a:r>
            <a:r>
              <a:rPr lang="fr-FR" sz="2000" dirty="0">
                <a:solidFill>
                  <a:srgbClr val="FF0000"/>
                </a:solidFill>
              </a:rPr>
              <a:t>mathématiques</a:t>
            </a:r>
            <a:r>
              <a:rPr lang="fr-FR" sz="2000" dirty="0"/>
              <a:t>: La théorie des ensemble et l’algèbre relationnelle. </a:t>
            </a:r>
          </a:p>
          <a:p>
            <a:r>
              <a:rPr lang="fr-FR" sz="2000" dirty="0"/>
              <a:t>Les géants comme Oracle, Microsoft et IBM  ont une importante part du marché dans ces SGBDR.</a:t>
            </a:r>
          </a:p>
          <a:p>
            <a:r>
              <a:rPr lang="fr-FR" sz="2000" dirty="0"/>
              <a:t>SQL est le langage de haut niveau pour interroger des DB relationnelles.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7650520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 dirty="0">
                <a:solidFill>
                  <a:srgbClr val="FFFFFF"/>
                </a:solidFill>
              </a:rPr>
              <a:t>Les bases de données NoSQL (MongoDB)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765" y="2177170"/>
            <a:ext cx="9708995" cy="3567173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fr-CA" sz="19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CA" sz="1900" dirty="0">
                <a:sym typeface="Wingdings" panose="05000000000000000000" pitchFamily="2" charset="2"/>
              </a:rPr>
              <a:t>Insertion:</a:t>
            </a:r>
          </a:p>
          <a:p>
            <a:pPr marL="0" indent="0">
              <a:buNone/>
            </a:pPr>
            <a:r>
              <a:rPr lang="fr-CA" sz="1900" dirty="0"/>
              <a:t>var </a:t>
            </a:r>
            <a:r>
              <a:rPr lang="fr-CA" sz="1900" dirty="0" err="1"/>
              <a:t>documnt</a:t>
            </a:r>
            <a:r>
              <a:rPr lang="fr-CA" sz="1900" dirty="0"/>
              <a:t> = new </a:t>
            </a:r>
            <a:r>
              <a:rPr lang="fr-CA" sz="1900" dirty="0" err="1"/>
              <a:t>BsonDocument</a:t>
            </a:r>
            <a:endParaRPr lang="fr-CA" sz="1900" dirty="0"/>
          </a:p>
          <a:p>
            <a:pPr marL="0" indent="0">
              <a:buNone/>
            </a:pPr>
            <a:r>
              <a:rPr lang="fr-CA" sz="1900" dirty="0"/>
              <a:t>            {</a:t>
            </a:r>
          </a:p>
          <a:p>
            <a:pPr marL="0" indent="0">
              <a:buNone/>
            </a:pPr>
            <a:r>
              <a:rPr lang="fr-CA" sz="1900" dirty="0"/>
              <a:t>                { "_id","111"},</a:t>
            </a:r>
          </a:p>
          <a:p>
            <a:pPr marL="0" indent="0">
              <a:buNone/>
            </a:pPr>
            <a:r>
              <a:rPr lang="fr-CA" sz="1900" dirty="0"/>
              <a:t>                { "numad","123"},</a:t>
            </a:r>
          </a:p>
          <a:p>
            <a:pPr marL="0" indent="0">
              <a:buNone/>
            </a:pPr>
            <a:r>
              <a:rPr lang="fr-CA" sz="1900" dirty="0"/>
              <a:t>                { "</a:t>
            </a:r>
            <a:r>
              <a:rPr lang="fr-CA" sz="1900" dirty="0" err="1"/>
              <a:t>nom","Poitras</a:t>
            </a:r>
            <a:r>
              <a:rPr lang="fr-CA" sz="1900" dirty="0"/>
              <a:t>"},</a:t>
            </a:r>
          </a:p>
          <a:p>
            <a:pPr marL="0" indent="0">
              <a:buNone/>
            </a:pPr>
            <a:r>
              <a:rPr lang="fr-CA" sz="1900" dirty="0"/>
              <a:t>                {  "</a:t>
            </a:r>
            <a:r>
              <a:rPr lang="fr-CA" sz="1900" dirty="0" err="1"/>
              <a:t>prenom</a:t>
            </a:r>
            <a:r>
              <a:rPr lang="fr-CA" sz="1900" dirty="0"/>
              <a:t>","Alain"}</a:t>
            </a:r>
          </a:p>
          <a:p>
            <a:pPr marL="0" indent="0">
              <a:buNone/>
            </a:pPr>
            <a:r>
              <a:rPr lang="fr-CA" sz="1900" dirty="0"/>
              <a:t>            };</a:t>
            </a:r>
          </a:p>
          <a:p>
            <a:pPr marL="0" indent="0">
              <a:buNone/>
            </a:pPr>
            <a:r>
              <a:rPr lang="fr-CA" sz="1900" dirty="0"/>
              <a:t>            </a:t>
            </a:r>
            <a:r>
              <a:rPr lang="fr-CA" sz="1900" dirty="0" err="1"/>
              <a:t>colectionDoc.InsertOne</a:t>
            </a:r>
            <a:r>
              <a:rPr lang="fr-CA" sz="1900" dirty="0"/>
              <a:t>(</a:t>
            </a:r>
            <a:r>
              <a:rPr lang="fr-CA" sz="1900" dirty="0" err="1"/>
              <a:t>documnt</a:t>
            </a:r>
            <a:r>
              <a:rPr lang="fr-CA" sz="1900" dirty="0"/>
              <a:t>);</a:t>
            </a:r>
            <a:endParaRPr lang="fr-CA" sz="1900" dirty="0">
              <a:sym typeface="Wingdings" panose="05000000000000000000" pitchFamily="2" charset="2"/>
            </a:endParaRPr>
          </a:p>
          <a:p>
            <a:pPr lvl="1"/>
            <a:endParaRPr lang="fr-CA" sz="1900" dirty="0"/>
          </a:p>
          <a:p>
            <a:endParaRPr lang="fr-CA" sz="1900" dirty="0"/>
          </a:p>
        </p:txBody>
      </p:sp>
    </p:spTree>
    <p:extLst>
      <p:ext uri="{BB962C8B-B14F-4D97-AF65-F5344CB8AC3E}">
        <p14:creationId xmlns:p14="http://schemas.microsoft.com/office/powerpoint/2010/main" val="33063229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>
                <a:solidFill>
                  <a:srgbClr val="FFFFFF"/>
                </a:solidFill>
              </a:rPr>
              <a:t>Les bases de données NoSQL (MongoDB)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488" y="2155315"/>
            <a:ext cx="9708995" cy="3567173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2200" dirty="0"/>
              <a:t> Mise à jour: Update();</a:t>
            </a:r>
          </a:p>
          <a:p>
            <a:pPr marL="0" indent="0">
              <a:buNone/>
            </a:pPr>
            <a:r>
              <a:rPr lang="fr-CA" sz="2200" dirty="0"/>
              <a:t>Permet de mettre à jour un document (ou plusieurs) selon le critère fourni.</a:t>
            </a:r>
          </a:p>
          <a:p>
            <a:pPr marL="0" indent="0">
              <a:buNone/>
            </a:pPr>
            <a:endParaRPr lang="fr-CA" sz="2200" dirty="0"/>
          </a:p>
          <a:p>
            <a:pPr marL="0" indent="0">
              <a:buNone/>
            </a:pPr>
            <a:r>
              <a:rPr lang="fr-CA" sz="2200" dirty="0"/>
              <a:t>{</a:t>
            </a:r>
          </a:p>
          <a:p>
            <a:pPr marL="0" indent="0">
              <a:buNone/>
            </a:pPr>
            <a:r>
              <a:rPr lang="fr-CA" sz="2200" dirty="0"/>
              <a:t>	var filter3 = </a:t>
            </a:r>
            <a:r>
              <a:rPr lang="fr-CA" sz="2200" dirty="0" err="1"/>
              <a:t>Builders</a:t>
            </a:r>
            <a:r>
              <a:rPr lang="fr-CA" sz="2200" dirty="0"/>
              <a:t>&lt;</a:t>
            </a:r>
            <a:r>
              <a:rPr lang="fr-CA" sz="2200" dirty="0" err="1"/>
              <a:t>BsonDocument</a:t>
            </a:r>
            <a:r>
              <a:rPr lang="fr-CA" sz="2200" dirty="0"/>
              <a:t>&gt;.</a:t>
            </a:r>
            <a:r>
              <a:rPr lang="fr-CA" sz="2200" dirty="0" err="1"/>
              <a:t>Filter.Eq</a:t>
            </a:r>
            <a:r>
              <a:rPr lang="fr-CA" sz="2200" dirty="0"/>
              <a:t>("_id", 6);</a:t>
            </a:r>
          </a:p>
          <a:p>
            <a:pPr marL="0" indent="0">
              <a:buNone/>
            </a:pPr>
            <a:r>
              <a:rPr lang="fr-CA" sz="2200" dirty="0"/>
              <a:t> 	var update = </a:t>
            </a:r>
            <a:r>
              <a:rPr lang="fr-CA" sz="2200" dirty="0" err="1"/>
              <a:t>Builders</a:t>
            </a:r>
            <a:r>
              <a:rPr lang="fr-CA" sz="2200" dirty="0"/>
              <a:t>&lt;</a:t>
            </a:r>
            <a:r>
              <a:rPr lang="fr-CA" sz="2200" dirty="0" err="1"/>
              <a:t>BsonDocument</a:t>
            </a:r>
            <a:r>
              <a:rPr lang="fr-CA" sz="2200" dirty="0"/>
              <a:t>&gt;.</a:t>
            </a:r>
            <a:r>
              <a:rPr lang="fr-CA" sz="2200" dirty="0" err="1"/>
              <a:t>Update.Set</a:t>
            </a:r>
            <a:r>
              <a:rPr lang="fr-CA" sz="2200" dirty="0"/>
              <a:t>("</a:t>
            </a:r>
            <a:r>
              <a:rPr lang="fr-CA" sz="2200" dirty="0" err="1"/>
              <a:t>nom","Patoche</a:t>
            </a:r>
            <a:r>
              <a:rPr lang="fr-CA" sz="2200" dirty="0"/>
              <a:t>");</a:t>
            </a:r>
          </a:p>
          <a:p>
            <a:pPr marL="0" indent="0">
              <a:buNone/>
            </a:pPr>
            <a:r>
              <a:rPr lang="fr-CA" sz="2200" dirty="0"/>
              <a:t>  	</a:t>
            </a:r>
            <a:r>
              <a:rPr lang="fr-CA" sz="2200" dirty="0" err="1"/>
              <a:t>colectionDoc.UpdateOne</a:t>
            </a:r>
            <a:r>
              <a:rPr lang="fr-CA" sz="2200" dirty="0"/>
              <a:t>(filter3, update);</a:t>
            </a:r>
          </a:p>
          <a:p>
            <a:pPr marL="0" indent="0">
              <a:buNone/>
            </a:pPr>
            <a:r>
              <a:rPr lang="fr-CA" sz="22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491658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 dirty="0">
                <a:solidFill>
                  <a:srgbClr val="FFFFFF"/>
                </a:solidFill>
              </a:rPr>
              <a:t>Les bases de données NoSQL (MongoDB)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821" y="2177170"/>
            <a:ext cx="9708995" cy="3567173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fr-CA" sz="1700" dirty="0"/>
              <a:t> </a:t>
            </a:r>
          </a:p>
          <a:p>
            <a:pPr marL="0" indent="0">
              <a:buNone/>
            </a:pPr>
            <a:r>
              <a:rPr lang="fr-CA" sz="1700" dirty="0"/>
              <a:t>Mise à jour: Update();</a:t>
            </a:r>
          </a:p>
          <a:p>
            <a:pPr marL="0" indent="0">
              <a:buNone/>
            </a:pPr>
            <a:r>
              <a:rPr lang="fr-CA" sz="1700" dirty="0"/>
              <a:t>  {</a:t>
            </a:r>
          </a:p>
          <a:p>
            <a:pPr marL="0" indent="0">
              <a:buNone/>
            </a:pPr>
            <a:r>
              <a:rPr lang="fr-CA" sz="1700" dirty="0"/>
              <a:t>var filter3 = </a:t>
            </a:r>
            <a:r>
              <a:rPr lang="fr-CA" sz="1700" dirty="0" err="1"/>
              <a:t>Builders</a:t>
            </a:r>
            <a:r>
              <a:rPr lang="fr-CA" sz="1700" dirty="0"/>
              <a:t>&lt;</a:t>
            </a:r>
            <a:r>
              <a:rPr lang="fr-CA" sz="1700" dirty="0" err="1"/>
              <a:t>BsonDocument</a:t>
            </a:r>
            <a:r>
              <a:rPr lang="fr-CA" sz="1700" dirty="0"/>
              <a:t>&gt;.</a:t>
            </a:r>
            <a:r>
              <a:rPr lang="fr-CA" sz="1700" dirty="0" err="1"/>
              <a:t>Filter.Eq</a:t>
            </a:r>
            <a:r>
              <a:rPr lang="fr-CA" sz="1700" dirty="0"/>
              <a:t>("nom", "Poitras");</a:t>
            </a:r>
          </a:p>
          <a:p>
            <a:pPr marL="0" indent="0">
              <a:buNone/>
            </a:pPr>
            <a:r>
              <a:rPr lang="fr-CA" sz="1700" dirty="0"/>
              <a:t>            var update = </a:t>
            </a:r>
            <a:r>
              <a:rPr lang="fr-CA" sz="1700" dirty="0" err="1"/>
              <a:t>Builders</a:t>
            </a:r>
            <a:r>
              <a:rPr lang="fr-CA" sz="1700" dirty="0"/>
              <a:t>&lt;</a:t>
            </a:r>
            <a:r>
              <a:rPr lang="fr-CA" sz="1700" dirty="0" err="1"/>
              <a:t>BsonDocument</a:t>
            </a:r>
            <a:r>
              <a:rPr lang="fr-CA" sz="1700" dirty="0"/>
              <a:t>&gt;.</a:t>
            </a:r>
            <a:r>
              <a:rPr lang="fr-CA" sz="1700" dirty="0" err="1"/>
              <a:t>Update.Set</a:t>
            </a:r>
            <a:r>
              <a:rPr lang="fr-CA" sz="1700" dirty="0"/>
              <a:t>("</a:t>
            </a:r>
            <a:r>
              <a:rPr lang="fr-CA" sz="1700" dirty="0" err="1"/>
              <a:t>nom","Poupon</a:t>
            </a:r>
            <a:r>
              <a:rPr lang="fr-CA" sz="1700" dirty="0"/>
              <a:t>");</a:t>
            </a:r>
          </a:p>
          <a:p>
            <a:pPr marL="0" indent="0">
              <a:buNone/>
            </a:pPr>
            <a:r>
              <a:rPr lang="fr-CA" sz="1700" dirty="0"/>
              <a:t>            //</a:t>
            </a:r>
            <a:r>
              <a:rPr lang="fr-CA" sz="1700" dirty="0" err="1"/>
              <a:t>colectionDoc.UpdateOne</a:t>
            </a:r>
            <a:r>
              <a:rPr lang="fr-CA" sz="1700" dirty="0"/>
              <a:t>(filter3, update);</a:t>
            </a:r>
          </a:p>
          <a:p>
            <a:pPr marL="0" indent="0">
              <a:buNone/>
            </a:pPr>
            <a:r>
              <a:rPr lang="fr-CA" sz="1700" dirty="0"/>
              <a:t>            </a:t>
            </a:r>
            <a:r>
              <a:rPr lang="fr-CA" sz="1700" dirty="0" err="1"/>
              <a:t>colectionDoc.UpdateMany</a:t>
            </a:r>
            <a:r>
              <a:rPr lang="fr-CA" sz="1700" dirty="0"/>
              <a:t>(filter3, update);</a:t>
            </a:r>
          </a:p>
          <a:p>
            <a:pPr marL="0" indent="0">
              <a:buNone/>
            </a:pPr>
            <a:r>
              <a:rPr lang="fr-CA" sz="1700" dirty="0"/>
              <a:t>   }</a:t>
            </a:r>
            <a:endParaRPr lang="fr-CA" sz="17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fr-CA" sz="1700" dirty="0" err="1"/>
              <a:t>UpdateOne</a:t>
            </a:r>
            <a:r>
              <a:rPr lang="fr-CA" sz="1700" dirty="0"/>
              <a:t>(): même s’il y a plusieurs documents retournés par le résultat de la recherche, seul le premier sera mis à jour.</a:t>
            </a:r>
          </a:p>
          <a:p>
            <a:pPr marL="457200" lvl="1" indent="0">
              <a:buNone/>
            </a:pPr>
            <a:r>
              <a:rPr lang="fr-CA" sz="1700" dirty="0" err="1"/>
              <a:t>UpdateMany</a:t>
            </a:r>
            <a:r>
              <a:rPr lang="fr-CA" sz="1700" dirty="0"/>
              <a:t>(), tous les documents correspondant à la recherche seront mis à jour.</a:t>
            </a:r>
          </a:p>
          <a:p>
            <a:pPr marL="457200" lvl="1" indent="0">
              <a:buNone/>
            </a:pPr>
            <a:endParaRPr lang="fr-CA" sz="1700" dirty="0"/>
          </a:p>
          <a:p>
            <a:endParaRPr lang="fr-CA" sz="1700" dirty="0"/>
          </a:p>
        </p:txBody>
      </p:sp>
    </p:spTree>
    <p:extLst>
      <p:ext uri="{BB962C8B-B14F-4D97-AF65-F5344CB8AC3E}">
        <p14:creationId xmlns:p14="http://schemas.microsoft.com/office/powerpoint/2010/main" val="38461434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>
                <a:solidFill>
                  <a:srgbClr val="FFFFFF"/>
                </a:solidFill>
              </a:rPr>
              <a:t>Les bases de données NoSQL (MongoDB)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821" y="2177170"/>
            <a:ext cx="9708995" cy="3567173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2400" dirty="0">
                <a:sym typeface="Wingdings" panose="05000000000000000000" pitchFamily="2" charset="2"/>
              </a:rPr>
              <a:t>Suppression d’un document: </a:t>
            </a:r>
            <a:r>
              <a:rPr lang="fr-CA" sz="2400" dirty="0" err="1">
                <a:sym typeface="Wingdings" panose="05000000000000000000" pitchFamily="2" charset="2"/>
              </a:rPr>
              <a:t>DeleteOne</a:t>
            </a:r>
            <a:r>
              <a:rPr lang="fr-CA" sz="2400" dirty="0">
                <a:sym typeface="Wingdings" panose="05000000000000000000" pitchFamily="2" charset="2"/>
              </a:rPr>
              <a:t>() ou </a:t>
            </a:r>
            <a:r>
              <a:rPr lang="fr-CA" sz="2400" dirty="0" err="1">
                <a:sym typeface="Wingdings" panose="05000000000000000000" pitchFamily="2" charset="2"/>
              </a:rPr>
              <a:t>DeleteMany</a:t>
            </a:r>
            <a:r>
              <a:rPr lang="fr-CA" sz="2400" dirty="0">
                <a:sym typeface="Wingdings" panose="05000000000000000000" pitchFamily="2" charset="2"/>
              </a:rPr>
              <a:t>();</a:t>
            </a:r>
          </a:p>
          <a:p>
            <a:pPr marL="0" indent="0">
              <a:buNone/>
            </a:pPr>
            <a:r>
              <a:rPr lang="fr-CA" sz="2400" dirty="0">
                <a:sym typeface="Wingdings" panose="05000000000000000000" pitchFamily="2" charset="2"/>
              </a:rPr>
              <a:t>{</a:t>
            </a:r>
          </a:p>
          <a:p>
            <a:pPr marL="0" indent="0">
              <a:buNone/>
            </a:pPr>
            <a:r>
              <a:rPr lang="fr-CA" sz="2400" dirty="0"/>
              <a:t>var filter4 = </a:t>
            </a:r>
            <a:r>
              <a:rPr lang="fr-CA" sz="2400" dirty="0" err="1"/>
              <a:t>Builders</a:t>
            </a:r>
            <a:r>
              <a:rPr lang="fr-CA" sz="2400" dirty="0"/>
              <a:t>&lt;</a:t>
            </a:r>
            <a:r>
              <a:rPr lang="fr-CA" sz="2400" dirty="0" err="1"/>
              <a:t>BsonDocument</a:t>
            </a:r>
            <a:r>
              <a:rPr lang="fr-CA" sz="2400" dirty="0"/>
              <a:t>&gt;.</a:t>
            </a:r>
            <a:r>
              <a:rPr lang="fr-CA" sz="2400" dirty="0" err="1"/>
              <a:t>Filter.Eq</a:t>
            </a:r>
            <a:r>
              <a:rPr lang="fr-CA" sz="2400" dirty="0"/>
              <a:t>("_id", "103");                  </a:t>
            </a:r>
          </a:p>
          <a:p>
            <a:pPr marL="0" indent="0">
              <a:buNone/>
            </a:pPr>
            <a:r>
              <a:rPr lang="fr-CA" sz="2400" dirty="0"/>
              <a:t>   </a:t>
            </a:r>
            <a:r>
              <a:rPr lang="fr-CA" sz="2400" dirty="0" err="1"/>
              <a:t>colectionDoc.DeleteOne</a:t>
            </a:r>
            <a:r>
              <a:rPr lang="fr-CA" sz="2400" dirty="0"/>
              <a:t>(filter4);</a:t>
            </a:r>
          </a:p>
          <a:p>
            <a:pPr marL="0" indent="0">
              <a:buNone/>
            </a:pPr>
            <a:r>
              <a:rPr lang="fr-CA" sz="2400" dirty="0"/>
              <a:t>}</a:t>
            </a:r>
          </a:p>
          <a:p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8729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>
                <a:solidFill>
                  <a:srgbClr val="FFFFFF"/>
                </a:solidFill>
              </a:rPr>
              <a:t>Les bases de données NoSQL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177170"/>
            <a:ext cx="9708995" cy="3880439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>
              <a:buNone/>
            </a:pPr>
            <a:endParaRPr lang="fr-CA" sz="1900" dirty="0"/>
          </a:p>
          <a:p>
            <a:r>
              <a:rPr lang="fr-CA" sz="1900" dirty="0"/>
              <a:t>Not </a:t>
            </a:r>
            <a:r>
              <a:rPr lang="fr-CA" sz="1900" dirty="0" err="1"/>
              <a:t>Only</a:t>
            </a:r>
            <a:r>
              <a:rPr lang="fr-CA" sz="1900" dirty="0"/>
              <a:t> SQL propose de laisser de côté certaines contraintes des bases de données relationnelles. (dénormalisation, pas de FK)</a:t>
            </a:r>
          </a:p>
          <a:p>
            <a:r>
              <a:rPr lang="fr-CA" sz="1900" dirty="0"/>
              <a:t>Dans ce contexte,  il est plus intéressant d’avoir un langage de haut niveau pour exploiter les bases de données.</a:t>
            </a:r>
          </a:p>
          <a:p>
            <a:r>
              <a:rPr lang="fr-CA" sz="1900" dirty="0"/>
              <a:t>Contrairement aux BD SQL, qui fonctionnent toutes sous le même principe, il existe plusieurs types de BD No SQL</a:t>
            </a:r>
          </a:p>
          <a:p>
            <a:pPr lvl="1"/>
            <a:r>
              <a:rPr lang="fr-CA" sz="1900" dirty="0"/>
              <a:t>Clé/Valeurs: Redis(</a:t>
            </a:r>
            <a:r>
              <a:rPr lang="fr-CA" sz="1900" dirty="0" err="1"/>
              <a:t>VmWare</a:t>
            </a:r>
            <a:r>
              <a:rPr lang="fr-CA" sz="1900" dirty="0"/>
              <a:t>) , </a:t>
            </a:r>
            <a:r>
              <a:rPr lang="fr-CA" sz="1900" dirty="0" err="1"/>
              <a:t>SimpleDB</a:t>
            </a:r>
            <a:r>
              <a:rPr lang="fr-CA" sz="1900" dirty="0"/>
              <a:t> (Amazon)</a:t>
            </a:r>
          </a:p>
          <a:p>
            <a:pPr lvl="1"/>
            <a:r>
              <a:rPr lang="fr-CA" sz="1900" dirty="0"/>
              <a:t>Des lignes vers les colonnes: le stockage des données est sous forme de colonne plutôt que de lignes. </a:t>
            </a:r>
            <a:r>
              <a:rPr lang="fr-CA" sz="1900" dirty="0" err="1"/>
              <a:t>BigTable</a:t>
            </a:r>
            <a:r>
              <a:rPr lang="fr-CA" sz="1900" dirty="0"/>
              <a:t>(Google), HBase</a:t>
            </a:r>
          </a:p>
          <a:p>
            <a:pPr lvl="1"/>
            <a:r>
              <a:rPr lang="fr-CA" sz="1900" dirty="0"/>
              <a:t>Gestion de documents: MongoDB, Cassandra.</a:t>
            </a:r>
          </a:p>
          <a:p>
            <a:pPr lvl="1"/>
            <a:r>
              <a:rPr lang="fr-CA" sz="1900" dirty="0"/>
              <a:t>Orienté Graph:Neo4J</a:t>
            </a:r>
          </a:p>
          <a:p>
            <a:pPr lvl="1"/>
            <a:endParaRPr lang="fr-CA" sz="1900" dirty="0"/>
          </a:p>
          <a:p>
            <a:pPr lvl="1"/>
            <a:endParaRPr lang="fr-CA" sz="1900" dirty="0"/>
          </a:p>
        </p:txBody>
      </p:sp>
    </p:spTree>
    <p:extLst>
      <p:ext uri="{BB962C8B-B14F-4D97-AF65-F5344CB8AC3E}">
        <p14:creationId xmlns:p14="http://schemas.microsoft.com/office/powerpoint/2010/main" val="1486856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 dirty="0">
                <a:solidFill>
                  <a:srgbClr val="FFFFFF"/>
                </a:solidFill>
              </a:rPr>
              <a:t>Les bases de données NoSQL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280" y="2177170"/>
            <a:ext cx="10029339" cy="4356795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457200" lvl="1" indent="0">
              <a:buNone/>
            </a:pPr>
            <a:endParaRPr lang="fr-CA" sz="13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CA" sz="1800" b="1" dirty="0"/>
              <a:t>Avantages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/>
              <a:t>Permet de gérer rapidement des tonnes de données (grand volume à une vitesse rapide).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/>
              <a:t>Schémas dynamiques pour les données non structurées (évolutifs, n’a pas à être connu d’avance).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/>
              <a:t>Plusieurs façons de stocker des données.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/>
              <a:t>Moins coûteux (ajout de serveurs).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CA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CA" sz="1800" b="1" dirty="0"/>
              <a:t>Inconvénients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dirty="0"/>
              <a:t>La cohérence des données n’est pas garantie.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altLang="fr-FR" sz="1800" dirty="0"/>
              <a:t>Pas de langage de requête abstrait partagé, donc un travail de programmation spécifique plus important.</a:t>
            </a:r>
          </a:p>
          <a:p>
            <a:pPr marL="0" indent="0">
              <a:buNone/>
            </a:pPr>
            <a:r>
              <a:rPr lang="fr-FR" sz="1800" dirty="0"/>
              <a:t>			</a:t>
            </a:r>
            <a:endParaRPr lang="fr-CA" sz="1300" dirty="0"/>
          </a:p>
          <a:p>
            <a:pPr lvl="1"/>
            <a:endParaRPr lang="fr-CA" sz="1300" dirty="0"/>
          </a:p>
        </p:txBody>
      </p:sp>
    </p:spTree>
    <p:extLst>
      <p:ext uri="{BB962C8B-B14F-4D97-AF65-F5344CB8AC3E}">
        <p14:creationId xmlns:p14="http://schemas.microsoft.com/office/powerpoint/2010/main" val="1464240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 dirty="0">
                <a:solidFill>
                  <a:srgbClr val="FFFFFF"/>
                </a:solidFill>
              </a:rPr>
              <a:t>Les bases de données NoSQL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177170"/>
            <a:ext cx="9708995" cy="4356795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fontScale="92500" lnSpcReduction="20000"/>
          </a:bodyPr>
          <a:lstStyle/>
          <a:p>
            <a:pPr marL="457200" lvl="1" indent="0">
              <a:buNone/>
            </a:pPr>
            <a:endParaRPr lang="fr-CA" sz="1300" dirty="0"/>
          </a:p>
          <a:p>
            <a:pPr marL="0" indent="0">
              <a:buNone/>
            </a:pPr>
            <a:r>
              <a:rPr lang="fr-CA" sz="1800" dirty="0"/>
              <a:t>Part du marché des SGBD: Les SGBD relationnels dominent clairement le marché (</a:t>
            </a:r>
            <a:r>
              <a:rPr lang="fr-CA" sz="1800" dirty="0">
                <a:hlinkClick r:id="rId2"/>
              </a:rPr>
              <a:t>https://db-engines.com/en/ranking</a:t>
            </a:r>
            <a:r>
              <a:rPr lang="fr-CA" sz="1800" dirty="0"/>
              <a:t>)</a:t>
            </a:r>
          </a:p>
          <a:p>
            <a:pPr marL="0" indent="0">
              <a:buNone/>
            </a:pPr>
            <a:r>
              <a:rPr lang="fr-CA" sz="1800" dirty="0"/>
              <a:t>Quand utilise-t-on le SQL ?</a:t>
            </a:r>
          </a:p>
          <a:p>
            <a:pPr lvl="2"/>
            <a:r>
              <a:rPr lang="fr-CA" sz="1800" dirty="0"/>
              <a:t>Les données doivent être structurées. L’organisation est connue (ou pourrait être connue) d’avance.</a:t>
            </a:r>
          </a:p>
          <a:p>
            <a:pPr lvl="2"/>
            <a:r>
              <a:rPr lang="fr-CA" sz="1800" dirty="0"/>
              <a:t>L’intégrité des données doit-être respectée</a:t>
            </a:r>
          </a:p>
          <a:p>
            <a:pPr lvl="2"/>
            <a:r>
              <a:rPr lang="fr-CA" sz="1800" dirty="0"/>
              <a:t>Les transactions sont importantes. Le principe ACID est important</a:t>
            </a:r>
          </a:p>
          <a:p>
            <a:pPr marL="0" indent="0">
              <a:buNone/>
            </a:pPr>
            <a:r>
              <a:rPr lang="fr-CA" sz="1800" dirty="0"/>
              <a:t>Quand utilise t-on le NoSQL</a:t>
            </a:r>
          </a:p>
          <a:p>
            <a:pPr lvl="2"/>
            <a:r>
              <a:rPr lang="fr-CA" sz="1800" dirty="0"/>
              <a:t>La structure de données n’est pas importante. Évolutive et pas connue d’avance</a:t>
            </a:r>
          </a:p>
          <a:p>
            <a:pPr lvl="2"/>
            <a:r>
              <a:rPr lang="fr-CA" sz="1800" dirty="0"/>
              <a:t>Gestion de beaucoup de données structurées, et non structurée.</a:t>
            </a:r>
          </a:p>
          <a:p>
            <a:pPr lvl="2"/>
            <a:r>
              <a:rPr lang="fr-CA" sz="1800" dirty="0"/>
              <a:t>BASE: (contrairement à ACID)</a:t>
            </a:r>
          </a:p>
          <a:p>
            <a:pPr lvl="3"/>
            <a:r>
              <a:rPr lang="fr-CA" b="1" dirty="0" err="1"/>
              <a:t>B</a:t>
            </a:r>
            <a:r>
              <a:rPr lang="fr-CA" dirty="0" err="1"/>
              <a:t>a</a:t>
            </a:r>
            <a:r>
              <a:rPr lang="fr-CA" i="1" dirty="0" err="1"/>
              <a:t>sically</a:t>
            </a:r>
            <a:r>
              <a:rPr lang="fr-CA" i="1" dirty="0"/>
              <a:t> </a:t>
            </a:r>
            <a:r>
              <a:rPr lang="fr-CA" b="1" i="1" dirty="0" err="1"/>
              <a:t>A</a:t>
            </a:r>
            <a:r>
              <a:rPr lang="fr-CA" i="1" dirty="0" err="1"/>
              <a:t>vailable</a:t>
            </a:r>
            <a:r>
              <a:rPr lang="fr-CA" dirty="0"/>
              <a:t> : quelle que soit la charge de la base de données, le système garantie la disponibilités des données.</a:t>
            </a:r>
          </a:p>
          <a:p>
            <a:pPr lvl="3"/>
            <a:r>
              <a:rPr lang="fr-CA" b="1" dirty="0"/>
              <a:t>S</a:t>
            </a:r>
            <a:r>
              <a:rPr lang="fr-CA" i="1" dirty="0"/>
              <a:t>oft-state</a:t>
            </a:r>
            <a:r>
              <a:rPr lang="fr-CA" dirty="0"/>
              <a:t> : La base peut changer lors des mises à jour ou lors d'ajout/suppression de serveurs. La base NoSQL n'a pas à être cohérente à tout instant</a:t>
            </a:r>
          </a:p>
          <a:p>
            <a:pPr lvl="3"/>
            <a:r>
              <a:rPr lang="fr-CA" b="1" dirty="0" err="1"/>
              <a:t>E</a:t>
            </a:r>
            <a:r>
              <a:rPr lang="fr-CA" i="1" dirty="0" err="1"/>
              <a:t>ventually</a:t>
            </a:r>
            <a:r>
              <a:rPr lang="fr-CA" i="1" dirty="0"/>
              <a:t> consistent</a:t>
            </a:r>
            <a:r>
              <a:rPr lang="fr-CA" dirty="0"/>
              <a:t> : À terme, la base atteindra un état cohérent</a:t>
            </a:r>
          </a:p>
          <a:p>
            <a:pPr lvl="1"/>
            <a:endParaRPr lang="fr-CA" sz="1300" dirty="0"/>
          </a:p>
          <a:p>
            <a:pPr lvl="1"/>
            <a:endParaRPr lang="fr-CA" sz="1300" dirty="0"/>
          </a:p>
        </p:txBody>
      </p:sp>
    </p:spTree>
    <p:extLst>
      <p:ext uri="{BB962C8B-B14F-4D97-AF65-F5344CB8AC3E}">
        <p14:creationId xmlns:p14="http://schemas.microsoft.com/office/powerpoint/2010/main" val="4256921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 dirty="0">
                <a:solidFill>
                  <a:srgbClr val="FFFFFF"/>
                </a:solidFill>
              </a:rPr>
              <a:t>Les bases de données NoSQL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177170"/>
            <a:ext cx="9708995" cy="4356795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marL="457200" lvl="1" indent="0">
              <a:buNone/>
            </a:pPr>
            <a:endParaRPr lang="fr-CA" sz="1300" dirty="0"/>
          </a:p>
          <a:p>
            <a:pPr marL="0" indent="0">
              <a:buNone/>
            </a:pPr>
            <a:r>
              <a:rPr lang="fr-CA" sz="1800" dirty="0"/>
              <a:t>Le théorème </a:t>
            </a:r>
            <a:r>
              <a:rPr lang="fr-CA" sz="1800" b="1" dirty="0"/>
              <a:t>de Brewer </a:t>
            </a:r>
            <a:r>
              <a:rPr lang="fr-CA" sz="1800" dirty="0"/>
              <a:t>peut </a:t>
            </a:r>
            <a:r>
              <a:rPr lang="fr-CA" sz="1800"/>
              <a:t>vous éclairer </a:t>
            </a:r>
            <a:r>
              <a:rPr lang="fr-CA" sz="1800" dirty="0"/>
              <a:t>en stipulant qu’un système distribué  (soit ici, une base de données répartie sur </a:t>
            </a:r>
            <a:r>
              <a:rPr lang="fr-CA" sz="1800"/>
              <a:t>plusieurs serveurs) </a:t>
            </a:r>
            <a:r>
              <a:rPr lang="fr-CA" sz="1800" dirty="0"/>
              <a:t>ne peut pas garantir simultanément la cohérence, la disponibilité et la tolérance au partitionnement.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CA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CA" sz="2400" b="1" dirty="0"/>
              <a:t>Théorème de Brewer dit "théorème de CAP, 2000: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CA" sz="1800" dirty="0"/>
              <a:t>Indique qu’il est impossible, pour un système distribué, </a:t>
            </a:r>
            <a:r>
              <a:rPr lang="fr-CA" sz="1800" dirty="0">
                <a:solidFill>
                  <a:srgbClr val="FF0000"/>
                </a:solidFill>
              </a:rPr>
              <a:t>de garantir en même temps </a:t>
            </a:r>
            <a:r>
              <a:rPr lang="fr-CA" sz="1800" dirty="0"/>
              <a:t>les trois contraintes suivantes: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CA" sz="1800" dirty="0"/>
          </a:p>
          <a:p>
            <a:pPr marL="11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b="1" dirty="0"/>
              <a:t>Cohérence (</a:t>
            </a:r>
            <a:r>
              <a:rPr lang="fr-CA" sz="1800" b="1" i="1" dirty="0" err="1"/>
              <a:t>C</a:t>
            </a:r>
            <a:r>
              <a:rPr lang="fr-CA" sz="1800" i="1" dirty="0" err="1"/>
              <a:t>onsistency</a:t>
            </a:r>
            <a:r>
              <a:rPr lang="fr-CA" sz="1800" b="1" dirty="0"/>
              <a:t>)</a:t>
            </a:r>
            <a:r>
              <a:rPr lang="fr-CA" sz="1800" dirty="0"/>
              <a:t>: Tous les </a:t>
            </a:r>
            <a:r>
              <a:rPr lang="fr-CA" sz="1800" dirty="0" err="1"/>
              <a:t>noeuds</a:t>
            </a:r>
            <a:r>
              <a:rPr lang="fr-CA" sz="1800" dirty="0"/>
              <a:t> du système voient les mêmes données au même moment.</a:t>
            </a:r>
          </a:p>
          <a:p>
            <a:pPr marL="11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b="1" dirty="0"/>
              <a:t>Disponibilité (</a:t>
            </a:r>
            <a:r>
              <a:rPr lang="fr-CA" sz="1800" b="1" i="1" dirty="0" err="1"/>
              <a:t>A</a:t>
            </a:r>
            <a:r>
              <a:rPr lang="fr-CA" sz="1800" i="1" dirty="0" err="1"/>
              <a:t>vailability</a:t>
            </a:r>
            <a:r>
              <a:rPr lang="fr-CA" sz="1800" b="1" dirty="0"/>
              <a:t>) </a:t>
            </a:r>
            <a:r>
              <a:rPr lang="fr-CA" sz="1800" dirty="0"/>
              <a:t>: Toutes les requêtes reçoivent une réponse.</a:t>
            </a:r>
          </a:p>
          <a:p>
            <a:pPr marL="11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CA" sz="1800" b="1" dirty="0"/>
              <a:t>Tolérance au partitionnement (</a:t>
            </a:r>
            <a:r>
              <a:rPr lang="fr-CA" sz="1800" b="1" i="1" dirty="0"/>
              <a:t>P</a:t>
            </a:r>
            <a:r>
              <a:rPr lang="fr-CA" sz="1800" i="1" dirty="0"/>
              <a:t>artition </a:t>
            </a:r>
            <a:r>
              <a:rPr lang="fr-CA" sz="1800" i="1" dirty="0" err="1"/>
              <a:t>Tolerance</a:t>
            </a:r>
            <a:r>
              <a:rPr lang="fr-CA" sz="1800" b="1" dirty="0"/>
              <a:t>) </a:t>
            </a:r>
            <a:r>
              <a:rPr lang="fr-CA" sz="1800" dirty="0"/>
              <a:t>: Aucune panne ne doit empêcher le système de répondre correctement (sauf une coupure complète du réseau).</a:t>
            </a:r>
          </a:p>
          <a:p>
            <a:pPr marL="457200" lvl="1" indent="0">
              <a:buNone/>
            </a:pPr>
            <a:endParaRPr lang="fr-CA" sz="1300" dirty="0"/>
          </a:p>
          <a:p>
            <a:pPr lvl="1"/>
            <a:endParaRPr lang="fr-CA" sz="1300" dirty="0"/>
          </a:p>
        </p:txBody>
      </p:sp>
    </p:spTree>
    <p:extLst>
      <p:ext uri="{BB962C8B-B14F-4D97-AF65-F5344CB8AC3E}">
        <p14:creationId xmlns:p14="http://schemas.microsoft.com/office/powerpoint/2010/main" val="4000971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  <a:solidFill>
            <a:schemeClr val="tx2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dirty="0">
                <a:solidFill>
                  <a:schemeClr val="bg1"/>
                </a:solidFill>
              </a:rPr>
              <a:t>Les bases de données NoSQL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EFE5149C-52FE-4378-B2F0-7CA40ABC82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91" r="-1" b="-1"/>
          <a:stretch/>
        </p:blipFill>
        <p:spPr>
          <a:xfrm>
            <a:off x="743593" y="3648722"/>
            <a:ext cx="9891856" cy="3328150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594" y="2148524"/>
            <a:ext cx="10899767" cy="1381326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fr-CA" sz="2200" dirty="0"/>
              <a:t>Dans toute base de données, vous ne pouvez respecter au plus que 2 propriétés parmi la cohérence, la disponibilité et la distribution.</a:t>
            </a:r>
          </a:p>
          <a:p>
            <a:pPr marL="457200" lvl="1" indent="0">
              <a:buNone/>
            </a:pPr>
            <a:r>
              <a:rPr lang="fr-CA" sz="2200" dirty="0"/>
              <a:t>Source: </a:t>
            </a:r>
            <a:r>
              <a:rPr lang="fr-CA" sz="1400" dirty="0"/>
              <a:t>https://openclassrooms.com/fr/courses/4462426-maitrisez-les-bases-de-donnees-nosql/4462471-maitrisez-le-theoreme-de-cap</a:t>
            </a:r>
          </a:p>
        </p:txBody>
      </p:sp>
    </p:spTree>
    <p:extLst>
      <p:ext uri="{BB962C8B-B14F-4D97-AF65-F5344CB8AC3E}">
        <p14:creationId xmlns:p14="http://schemas.microsoft.com/office/powerpoint/2010/main" val="909905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27D15F9-FBA9-45B6-A1EE-7E26109074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49D845D-9A57-49AC-9523-BB0D6DA6F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5" name="Freeform 44">
              <a:extLst>
                <a:ext uri="{FF2B5EF4-FFF2-40B4-BE49-F238E27FC236}">
                  <a16:creationId xmlns:a16="http://schemas.microsoft.com/office/drawing/2014/main" id="{3348EFE1-9D21-4DC0-8EC9-C88767061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5">
              <a:extLst>
                <a:ext uri="{FF2B5EF4-FFF2-40B4-BE49-F238E27FC236}">
                  <a16:creationId xmlns:a16="http://schemas.microsoft.com/office/drawing/2014/main" id="{D9CD0CF4-76F6-470E-A8EF-DD74FC196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6">
              <a:extLst>
                <a:ext uri="{FF2B5EF4-FFF2-40B4-BE49-F238E27FC236}">
                  <a16:creationId xmlns:a16="http://schemas.microsoft.com/office/drawing/2014/main" id="{71645EB6-7E0C-491E-9A5B-C25E80A64A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7">
              <a:extLst>
                <a:ext uri="{FF2B5EF4-FFF2-40B4-BE49-F238E27FC236}">
                  <a16:creationId xmlns:a16="http://schemas.microsoft.com/office/drawing/2014/main" id="{D20E5CAC-62A4-48E1-9F9F-1F8176683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53A11D2-F06B-447E-96A7-27A21A8FA6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F06F51BA-8AC0-44CC-9BBA-15F796D9D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000" dirty="0">
                <a:solidFill>
                  <a:srgbClr val="FFFFFF"/>
                </a:solidFill>
              </a:rPr>
              <a:t>Les bases de données NoSQL(MongoDB)</a:t>
            </a:r>
          </a:p>
        </p:txBody>
      </p:sp>
      <p:pic>
        <p:nvPicPr>
          <p:cNvPr id="7" name="Graphique 6">
            <a:extLst>
              <a:ext uri="{FF2B5EF4-FFF2-40B4-BE49-F238E27FC236}">
                <a16:creationId xmlns:a16="http://schemas.microsoft.com/office/drawing/2014/main" id="{01E25375-5B50-45AC-9B7E-E02E3D5E76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24902" y="2955636"/>
            <a:ext cx="3209779" cy="2669309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9594F-6C04-435F-B71F-790837003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5471529" cy="3563159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2000" dirty="0"/>
              <a:t>Un enregistrement dans MongoDB est un document, qui est une structure de données composée de paires de champs et de valeurs. </a:t>
            </a:r>
          </a:p>
          <a:p>
            <a:r>
              <a:rPr lang="fr-CA" sz="2000" dirty="0"/>
              <a:t>Un document est encapsulé dans des accolades {...}, pouvant contenir des listes de clés/valeurs</a:t>
            </a:r>
          </a:p>
          <a:p>
            <a:r>
              <a:rPr lang="fr-CA" sz="2000" dirty="0"/>
              <a:t>Les documents MongoDB sont similaires aux objets JSON.</a:t>
            </a:r>
          </a:p>
          <a:p>
            <a:r>
              <a:rPr lang="fr-CA" sz="2000" dirty="0"/>
              <a:t>Une valeur peut être un type scalaire (entier, nombre, texte, booléen, </a:t>
            </a:r>
            <a:r>
              <a:rPr lang="fr-CA" sz="2000" dirty="0" err="1"/>
              <a:t>null</a:t>
            </a:r>
            <a:r>
              <a:rPr lang="fr-CA" sz="2000" dirty="0"/>
              <a:t>), des listes de valeurs [...], ou des documents imbriqués</a:t>
            </a:r>
          </a:p>
        </p:txBody>
      </p:sp>
    </p:spTree>
    <p:extLst>
      <p:ext uri="{BB962C8B-B14F-4D97-AF65-F5344CB8AC3E}">
        <p14:creationId xmlns:p14="http://schemas.microsoft.com/office/powerpoint/2010/main" val="83030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2744</Words>
  <Application>Microsoft Office PowerPoint</Application>
  <PresentationFormat>Grand écran</PresentationFormat>
  <Paragraphs>326</Paragraphs>
  <Slides>33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Thème Office</vt:lpstr>
      <vt:lpstr>420-KBA-LG, programmation de bases de données</vt:lpstr>
      <vt:lpstr>Les bases de données NoSQL</vt:lpstr>
      <vt:lpstr>Les bases de données NoSQL</vt:lpstr>
      <vt:lpstr>Les bases de données NoSQL</vt:lpstr>
      <vt:lpstr>Les bases de données NoSQL</vt:lpstr>
      <vt:lpstr>Les bases de données NoSQL</vt:lpstr>
      <vt:lpstr>Les bases de données NoSQL</vt:lpstr>
      <vt:lpstr>Les bases de données NoSQL</vt:lpstr>
      <vt:lpstr>Les bases de données NoSQL(MongoDB)</vt:lpstr>
      <vt:lpstr>Les bases de données NoSQL (MongoDB)</vt:lpstr>
      <vt:lpstr>Les bases de données NoSQL (MongoDB)</vt:lpstr>
      <vt:lpstr>Les bases de données NoSQL (MongoDB)</vt:lpstr>
      <vt:lpstr>Les bases de données NoSQL (MongoDB)</vt:lpstr>
      <vt:lpstr>Les bases de données NoSQL (MongoDB)</vt:lpstr>
      <vt:lpstr>Les bases de données NoSQL (MongoDB)</vt:lpstr>
      <vt:lpstr>Les bases de données NoSQL (MongoDB)</vt:lpstr>
      <vt:lpstr>Les bases de données NoSQL (MongoDB)</vt:lpstr>
      <vt:lpstr>Les bases de données NoSQL (MongoDB)</vt:lpstr>
      <vt:lpstr>Les bases de données NoSQL (MongoDB)</vt:lpstr>
      <vt:lpstr>Les bases de données NoSQL (MongoDB)</vt:lpstr>
      <vt:lpstr>Les bases de données NoSQL (MongoDB)</vt:lpstr>
      <vt:lpstr>Les bases de données NoSQL (MongoDB)</vt:lpstr>
      <vt:lpstr>Les bases de données NoSQL (MongoDB)</vt:lpstr>
      <vt:lpstr>Les bases de données NoSQL (MongoDB)</vt:lpstr>
      <vt:lpstr>Les bases de données NoSQL (MongoDB)</vt:lpstr>
      <vt:lpstr>Les bases de données NoSQL (MongoDB)</vt:lpstr>
      <vt:lpstr>Les bases de données NoSQL (MongoDB)</vt:lpstr>
      <vt:lpstr>Les bases de données NoSQL (MongoDB)</vt:lpstr>
      <vt:lpstr>Les bases de données NoSQL (MongoDB)</vt:lpstr>
      <vt:lpstr>Les bases de données NoSQL (MongoDB)</vt:lpstr>
      <vt:lpstr>Les bases de données NoSQL (MongoDB)</vt:lpstr>
      <vt:lpstr>Les bases de données NoSQL (MongoDB)</vt:lpstr>
      <vt:lpstr>Les bases de données NoSQL (MongoDB)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bases de données NoSQL</dc:title>
  <dc:creator>Saliha Yacoub</dc:creator>
  <cp:lastModifiedBy>Saliha Yacoub</cp:lastModifiedBy>
  <cp:revision>48</cp:revision>
  <dcterms:created xsi:type="dcterms:W3CDTF">2020-12-01T22:54:59Z</dcterms:created>
  <dcterms:modified xsi:type="dcterms:W3CDTF">2022-11-28T00:00:41Z</dcterms:modified>
</cp:coreProperties>
</file>